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Anton" pitchFamily="2" charset="0"/>
      <p:regular r:id="rId16"/>
    </p:embeddedFont>
    <p:embeddedFont>
      <p:font typeface="Canva Sans" panose="020B0604020202020204" charset="0"/>
      <p:regular r:id="rId17"/>
    </p:embeddedFont>
    <p:embeddedFont>
      <p:font typeface="Canva Sans Bold" panose="020B0604020202020204" charset="0"/>
      <p:regular r:id="rId18"/>
    </p:embeddedFont>
    <p:embeddedFont>
      <p:font typeface="Open Sans" panose="020B0606030504020204" pitchFamily="34" charset="0"/>
      <p:regular r:id="rId19"/>
    </p:embeddedFont>
    <p:embeddedFont>
      <p:font typeface="Open Sans Bold" panose="020B0806030504020204" charset="0"/>
      <p:regular r:id="rId20"/>
    </p:embeddedFont>
    <p:embeddedFont>
      <p:font typeface="Slopes"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9" d="100"/>
          <a:sy n="69" d="100"/>
        </p:scale>
        <p:origin x="594" y="72"/>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svg>
</file>

<file path=ppt/media/image12.jpeg>
</file>

<file path=ppt/media/image13.png>
</file>

<file path=ppt/media/image14.svg>
</file>

<file path=ppt/media/image15.jpeg>
</file>

<file path=ppt/media/image16.png>
</file>

<file path=ppt/media/image17.png>
</file>

<file path=ppt/media/image18.jpeg>
</file>

<file path=ppt/media/image19.png>
</file>

<file path=ppt/media/image2.png>
</file>

<file path=ppt/media/image20.svg>
</file>

<file path=ppt/media/image21.jpeg>
</file>

<file path=ppt/media/image22.png>
</file>

<file path=ppt/media/image23.svg>
</file>

<file path=ppt/media/image24.png>
</file>

<file path=ppt/media/image25.svg>
</file>

<file path=ppt/media/image26.jpeg>
</file>

<file path=ppt/media/image27.png>
</file>

<file path=ppt/media/image28.svg>
</file>

<file path=ppt/media/image29.png>
</file>

<file path=ppt/media/image3.jpeg>
</file>

<file path=ppt/media/image30.svg>
</file>

<file path=ppt/media/image31.jpeg>
</file>

<file path=ppt/media/image32.png>
</file>

<file path=ppt/media/image33.jpeg>
</file>

<file path=ppt/media/image34.png>
</file>

<file path=ppt/media/image35.png>
</file>

<file path=ppt/media/image36.sv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hyperlink" Target="https://stackoverflow.com/questions/508727/python-time-to-age" TargetMode="External"/><Relationship Id="rId3" Type="http://schemas.openxmlformats.org/officeDocument/2006/relationships/image" Target="../media/image34.png"/><Relationship Id="rId7" Type="http://schemas.openxmlformats.org/officeDocument/2006/relationships/hyperlink" Target="https://www.atlassian.com/data/charts/heatmap-complete-guide"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www.kaggle.com/datasets/scarfsman/magic-the-gathering-winning-pioneer-decks" TargetMode="External"/><Relationship Id="rId5" Type="http://schemas.openxmlformats.org/officeDocument/2006/relationships/image" Target="../media/image36.svg"/><Relationship Id="rId4" Type="http://schemas.openxmlformats.org/officeDocument/2006/relationships/image" Target="../media/image35.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hyperlink" Target="https://www.kaggle.com/datasets/scarfsman/magic-the-gathering-winning-pioneer-deck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21.jpeg"/><Relationship Id="rId4" Type="http://schemas.openxmlformats.org/officeDocument/2006/relationships/image" Target="../media/image20.sv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slides/_rels/slide9.xml.rels><?xml version="1.0" encoding="UTF-8" standalone="yes"?>
<Relationships xmlns="http://schemas.openxmlformats.org/package/2006/relationships"><Relationship Id="rId3" Type="http://schemas.openxmlformats.org/officeDocument/2006/relationships/image" Target="../media/image26.jpeg"/><Relationship Id="rId7" Type="http://schemas.openxmlformats.org/officeDocument/2006/relationships/image" Target="../media/image30.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sv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5" r="-35"/>
            </a:stretch>
          </a:blipFill>
        </p:spPr>
        <p:txBody>
          <a:bodyPr/>
          <a:lstStyle/>
          <a:p>
            <a:endParaRPr lang="en-US"/>
          </a:p>
        </p:txBody>
      </p:sp>
      <p:sp>
        <p:nvSpPr>
          <p:cNvPr id="3" name="Freeform 3"/>
          <p:cNvSpPr/>
          <p:nvPr/>
        </p:nvSpPr>
        <p:spPr>
          <a:xfrm>
            <a:off x="9144000" y="-3368131"/>
            <a:ext cx="14501860" cy="14501860"/>
          </a:xfrm>
          <a:custGeom>
            <a:avLst/>
            <a:gdLst/>
            <a:ahLst/>
            <a:cxnLst/>
            <a:rect l="l" t="t" r="r" b="b"/>
            <a:pathLst>
              <a:path w="14501860" h="14501860">
                <a:moveTo>
                  <a:pt x="0" y="0"/>
                </a:moveTo>
                <a:lnTo>
                  <a:pt x="14501860" y="0"/>
                </a:lnTo>
                <a:lnTo>
                  <a:pt x="14501860" y="14501860"/>
                </a:lnTo>
                <a:lnTo>
                  <a:pt x="0" y="14501860"/>
                </a:lnTo>
                <a:lnTo>
                  <a:pt x="0" y="0"/>
                </a:lnTo>
                <a:close/>
              </a:path>
            </a:pathLst>
          </a:custGeom>
          <a:blipFill>
            <a:blip r:embed="rId3">
              <a:alphaModFix amt="35000"/>
            </a:blip>
            <a:stretch>
              <a:fillRect/>
            </a:stretch>
          </a:blipFill>
        </p:spPr>
        <p:txBody>
          <a:bodyPr/>
          <a:lstStyle/>
          <a:p>
            <a:endParaRPr lang="en-US"/>
          </a:p>
        </p:txBody>
      </p:sp>
      <p:sp>
        <p:nvSpPr>
          <p:cNvPr id="4" name="Freeform 4"/>
          <p:cNvSpPr/>
          <p:nvPr/>
        </p:nvSpPr>
        <p:spPr>
          <a:xfrm>
            <a:off x="-2006585" y="5385746"/>
            <a:ext cx="8355511" cy="8403404"/>
          </a:xfrm>
          <a:custGeom>
            <a:avLst/>
            <a:gdLst/>
            <a:ahLst/>
            <a:cxnLst/>
            <a:rect l="l" t="t" r="r" b="b"/>
            <a:pathLst>
              <a:path w="8355511" h="8403404">
                <a:moveTo>
                  <a:pt x="0" y="0"/>
                </a:moveTo>
                <a:lnTo>
                  <a:pt x="8355512" y="0"/>
                </a:lnTo>
                <a:lnTo>
                  <a:pt x="8355512" y="8403404"/>
                </a:lnTo>
                <a:lnTo>
                  <a:pt x="0" y="8403404"/>
                </a:lnTo>
                <a:lnTo>
                  <a:pt x="0" y="0"/>
                </a:lnTo>
                <a:close/>
              </a:path>
            </a:pathLst>
          </a:custGeom>
          <a:blipFill>
            <a:blip r:embed="rId3">
              <a:alphaModFix amt="35000"/>
            </a:blip>
            <a:stretch>
              <a:fillRect r="-573"/>
            </a:stretch>
          </a:blipFill>
        </p:spPr>
        <p:txBody>
          <a:bodyPr/>
          <a:lstStyle/>
          <a:p>
            <a:endParaRPr lang="en-US"/>
          </a:p>
        </p:txBody>
      </p:sp>
      <p:sp>
        <p:nvSpPr>
          <p:cNvPr id="5" name="TextBox 5"/>
          <p:cNvSpPr txBox="1"/>
          <p:nvPr/>
        </p:nvSpPr>
        <p:spPr>
          <a:xfrm>
            <a:off x="4093294" y="8084819"/>
            <a:ext cx="10101411" cy="1739902"/>
          </a:xfrm>
          <a:prstGeom prst="rect">
            <a:avLst/>
          </a:prstGeom>
        </p:spPr>
        <p:txBody>
          <a:bodyPr lIns="0" tIns="0" rIns="0" bIns="0" rtlCol="0" anchor="t">
            <a:spAutoFit/>
          </a:bodyPr>
          <a:lstStyle/>
          <a:p>
            <a:pPr algn="ctr">
              <a:lnSpc>
                <a:spcPts val="6999"/>
              </a:lnSpc>
            </a:pPr>
            <a:r>
              <a:rPr lang="en-US" sz="4999">
                <a:solidFill>
                  <a:srgbClr val="FFFFFF"/>
                </a:solidFill>
                <a:latin typeface="Slopes"/>
              </a:rPr>
              <a:t>Project 1 - Group 1</a:t>
            </a:r>
          </a:p>
          <a:p>
            <a:pPr algn="ctr">
              <a:lnSpc>
                <a:spcPts val="6999"/>
              </a:lnSpc>
              <a:spcBef>
                <a:spcPct val="0"/>
              </a:spcBef>
            </a:pPr>
            <a:r>
              <a:rPr lang="en-US" sz="4999">
                <a:solidFill>
                  <a:srgbClr val="FFFFFF"/>
                </a:solidFill>
                <a:latin typeface="Slopes"/>
              </a:rPr>
              <a:t>Magic: The Gathering - Tournament Pioneer Decks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144500"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262635" y="5274329"/>
            <a:ext cx="8977431" cy="9028888"/>
          </a:xfrm>
          <a:custGeom>
            <a:avLst/>
            <a:gdLst/>
            <a:ahLst/>
            <a:cxnLst/>
            <a:rect l="l" t="t" r="r" b="b"/>
            <a:pathLst>
              <a:path w="8977431" h="9028888">
                <a:moveTo>
                  <a:pt x="0" y="0"/>
                </a:moveTo>
                <a:lnTo>
                  <a:pt x="8977430" y="0"/>
                </a:lnTo>
                <a:lnTo>
                  <a:pt x="8977430" y="9028887"/>
                </a:lnTo>
                <a:lnTo>
                  <a:pt x="0" y="9028887"/>
                </a:lnTo>
                <a:lnTo>
                  <a:pt x="0" y="0"/>
                </a:lnTo>
                <a:close/>
              </a:path>
            </a:pathLst>
          </a:custGeom>
          <a:blipFill>
            <a:blip r:embed="rId2">
              <a:alphaModFix amt="25000"/>
            </a:blip>
            <a:stretch>
              <a:fillRect r="-573"/>
            </a:stretch>
          </a:blipFill>
        </p:spPr>
        <p:txBody>
          <a:bodyPr/>
          <a:lstStyle/>
          <a:p>
            <a:endParaRPr lang="en-US"/>
          </a:p>
        </p:txBody>
      </p:sp>
      <p:grpSp>
        <p:nvGrpSpPr>
          <p:cNvPr id="10" name="Group 10"/>
          <p:cNvGrpSpPr/>
          <p:nvPr/>
        </p:nvGrpSpPr>
        <p:grpSpPr>
          <a:xfrm rot="-5400000">
            <a:off x="17608159" y="8578459"/>
            <a:ext cx="997448" cy="362234"/>
            <a:chOff x="0" y="0"/>
            <a:chExt cx="1154854" cy="419398"/>
          </a:xfrm>
        </p:grpSpPr>
        <p:sp>
          <p:nvSpPr>
            <p:cNvPr id="11" name="Freeform 11"/>
            <p:cNvSpPr/>
            <p:nvPr/>
          </p:nvSpPr>
          <p:spPr>
            <a:xfrm>
              <a:off x="0" y="0"/>
              <a:ext cx="1154854" cy="419398"/>
            </a:xfrm>
            <a:custGeom>
              <a:avLst/>
              <a:gdLst/>
              <a:ahLst/>
              <a:cxnLst/>
              <a:rect l="l" t="t" r="r" b="b"/>
              <a:pathLst>
                <a:path w="1154854" h="419398">
                  <a:moveTo>
                    <a:pt x="577427" y="0"/>
                  </a:moveTo>
                  <a:lnTo>
                    <a:pt x="1154854" y="419398"/>
                  </a:lnTo>
                  <a:lnTo>
                    <a:pt x="0" y="419398"/>
                  </a:lnTo>
                  <a:lnTo>
                    <a:pt x="577427" y="0"/>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12" name="TextBox 12"/>
            <p:cNvSpPr txBox="1"/>
            <p:nvPr/>
          </p:nvSpPr>
          <p:spPr>
            <a:xfrm>
              <a:off x="180446" y="156621"/>
              <a:ext cx="793962" cy="232821"/>
            </a:xfrm>
            <a:prstGeom prst="rect">
              <a:avLst/>
            </a:prstGeom>
          </p:spPr>
          <p:txBody>
            <a:bodyPr lIns="50800" tIns="50800" rIns="50800" bIns="50800" rtlCol="0" anchor="ctr"/>
            <a:lstStyle/>
            <a:p>
              <a:pPr algn="ctr">
                <a:lnSpc>
                  <a:spcPts val="2659"/>
                </a:lnSpc>
              </a:pPr>
              <a:endParaRPr/>
            </a:p>
          </p:txBody>
        </p:sp>
      </p:grpSp>
      <p:sp>
        <p:nvSpPr>
          <p:cNvPr id="13" name="Freeform 13"/>
          <p:cNvSpPr/>
          <p:nvPr/>
        </p:nvSpPr>
        <p:spPr>
          <a:xfrm>
            <a:off x="0" y="0"/>
            <a:ext cx="18288000" cy="3970644"/>
          </a:xfrm>
          <a:custGeom>
            <a:avLst/>
            <a:gdLst/>
            <a:ahLst/>
            <a:cxnLst/>
            <a:rect l="l" t="t" r="r" b="b"/>
            <a:pathLst>
              <a:path w="18288000" h="3970644">
                <a:moveTo>
                  <a:pt x="0" y="0"/>
                </a:moveTo>
                <a:lnTo>
                  <a:pt x="18288000" y="0"/>
                </a:lnTo>
                <a:lnTo>
                  <a:pt x="18288000" y="3970644"/>
                </a:lnTo>
                <a:lnTo>
                  <a:pt x="0" y="3970644"/>
                </a:lnTo>
                <a:lnTo>
                  <a:pt x="0" y="0"/>
                </a:lnTo>
                <a:close/>
              </a:path>
            </a:pathLst>
          </a:custGeom>
          <a:blipFill>
            <a:blip r:embed="rId3"/>
            <a:stretch>
              <a:fillRect t="-32438" b="-126637"/>
            </a:stretch>
          </a:blipFill>
        </p:spPr>
        <p:txBody>
          <a:bodyPr/>
          <a:lstStyle/>
          <a:p>
            <a:endParaRPr lang="en-US"/>
          </a:p>
        </p:txBody>
      </p:sp>
      <p:sp>
        <p:nvSpPr>
          <p:cNvPr id="14" name="TextBox 14"/>
          <p:cNvSpPr txBox="1"/>
          <p:nvPr/>
        </p:nvSpPr>
        <p:spPr>
          <a:xfrm>
            <a:off x="6994773" y="2461548"/>
            <a:ext cx="4298454" cy="1387474"/>
          </a:xfrm>
          <a:prstGeom prst="rect">
            <a:avLst/>
          </a:prstGeom>
        </p:spPr>
        <p:txBody>
          <a:bodyPr lIns="0" tIns="0" rIns="0" bIns="0" rtlCol="0" anchor="t">
            <a:spAutoFit/>
          </a:bodyPr>
          <a:lstStyle/>
          <a:p>
            <a:pPr algn="ctr">
              <a:lnSpc>
                <a:spcPts val="11200"/>
              </a:lnSpc>
            </a:pPr>
            <a:r>
              <a:rPr lang="en-US" sz="8000">
                <a:solidFill>
                  <a:srgbClr val="FFFFFF"/>
                </a:solidFill>
                <a:latin typeface="Slopes"/>
              </a:rPr>
              <a:t>Call to Action</a:t>
            </a:r>
          </a:p>
        </p:txBody>
      </p:sp>
      <p:sp>
        <p:nvSpPr>
          <p:cNvPr id="15" name="TextBox 15"/>
          <p:cNvSpPr txBox="1"/>
          <p:nvPr/>
        </p:nvSpPr>
        <p:spPr>
          <a:xfrm>
            <a:off x="4082252" y="4587066"/>
            <a:ext cx="10591464" cy="4930775"/>
          </a:xfrm>
          <a:prstGeom prst="rect">
            <a:avLst/>
          </a:prstGeom>
        </p:spPr>
        <p:txBody>
          <a:bodyPr lIns="0" tIns="0" rIns="0" bIns="0" rtlCol="0" anchor="t">
            <a:spAutoFit/>
          </a:bodyPr>
          <a:lstStyle/>
          <a:p>
            <a:pPr marL="431801" lvl="1" indent="-215900" algn="l">
              <a:lnSpc>
                <a:spcPts val="2800"/>
              </a:lnSpc>
              <a:buFont typeface="Arial"/>
              <a:buChar char="•"/>
            </a:pPr>
            <a:r>
              <a:rPr lang="en-US" sz="2000">
                <a:solidFill>
                  <a:srgbClr val="FFFFFF"/>
                </a:solidFill>
                <a:latin typeface="Canva Sans Bold"/>
              </a:rPr>
              <a:t>Card Rarity Distribution:</a:t>
            </a:r>
            <a:r>
              <a:rPr lang="en-US" sz="2000">
                <a:solidFill>
                  <a:srgbClr val="FFFFFF"/>
                </a:solidFill>
                <a:latin typeface="Canva Sans"/>
              </a:rPr>
              <a:t> Our research indicates that 65% of the cards in competitive decks are rare or mythic. This suggests that if you’re aiming to build a competitive deck from scratch, you should focus on acquiring rare and mythic cards rather than common or uncommon ones.</a:t>
            </a:r>
          </a:p>
          <a:p>
            <a:pPr algn="l">
              <a:lnSpc>
                <a:spcPts val="2800"/>
              </a:lnSpc>
              <a:spcBef>
                <a:spcPct val="0"/>
              </a:spcBef>
            </a:pPr>
            <a:endParaRPr lang="en-US" sz="2000">
              <a:solidFill>
                <a:srgbClr val="FFFFFF"/>
              </a:solidFill>
              <a:latin typeface="Canva Sans"/>
            </a:endParaRPr>
          </a:p>
          <a:p>
            <a:pPr marL="431801" lvl="1" indent="-215900" algn="l">
              <a:lnSpc>
                <a:spcPts val="2800"/>
              </a:lnSpc>
              <a:buFont typeface="Arial"/>
              <a:buChar char="•"/>
            </a:pPr>
            <a:r>
              <a:rPr lang="en-US" sz="2000">
                <a:solidFill>
                  <a:srgbClr val="FFFFFF"/>
                </a:solidFill>
                <a:latin typeface="Canva Sans Bold"/>
              </a:rPr>
              <a:t>Mana Cost Strategy: </a:t>
            </a:r>
            <a:r>
              <a:rPr lang="en-US" sz="2000">
                <a:solidFill>
                  <a:srgbClr val="FFFFFF"/>
                </a:solidFill>
                <a:latin typeface="Canva Sans"/>
              </a:rPr>
              <a:t>Another important finding is that the average converted mana cost of cards in these competitive decks is around two, with only a few going up to three. Therefore, if you’re new to Magic and want to build a strong deck, you should aim for an average mana cost of around two and prioritize rare and mythic cards.</a:t>
            </a:r>
          </a:p>
          <a:p>
            <a:pPr algn="l">
              <a:lnSpc>
                <a:spcPts val="2800"/>
              </a:lnSpc>
              <a:spcBef>
                <a:spcPct val="0"/>
              </a:spcBef>
            </a:pPr>
            <a:endParaRPr lang="en-US" sz="2000">
              <a:solidFill>
                <a:srgbClr val="FFFFFF"/>
              </a:solidFill>
              <a:latin typeface="Canva Sans"/>
            </a:endParaRPr>
          </a:p>
          <a:p>
            <a:pPr algn="l">
              <a:lnSpc>
                <a:spcPts val="2800"/>
              </a:lnSpc>
              <a:spcBef>
                <a:spcPct val="0"/>
              </a:spcBef>
            </a:pPr>
            <a:r>
              <a:rPr lang="en-US" sz="2000">
                <a:solidFill>
                  <a:srgbClr val="FFFFFF"/>
                </a:solidFill>
                <a:latin typeface="Canva Sans"/>
              </a:rPr>
              <a:t>By following these insights, you can create a more competitive deck and enhance your chances of success in the game by looking to build out decks with blue, black, or colorless.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144500"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262635" y="5274329"/>
            <a:ext cx="8977431" cy="9028888"/>
          </a:xfrm>
          <a:custGeom>
            <a:avLst/>
            <a:gdLst/>
            <a:ahLst/>
            <a:cxnLst/>
            <a:rect l="l" t="t" r="r" b="b"/>
            <a:pathLst>
              <a:path w="8977431" h="9028888">
                <a:moveTo>
                  <a:pt x="0" y="0"/>
                </a:moveTo>
                <a:lnTo>
                  <a:pt x="8977430" y="0"/>
                </a:lnTo>
                <a:lnTo>
                  <a:pt x="8977430" y="9028887"/>
                </a:lnTo>
                <a:lnTo>
                  <a:pt x="0" y="9028887"/>
                </a:lnTo>
                <a:lnTo>
                  <a:pt x="0" y="0"/>
                </a:lnTo>
                <a:close/>
              </a:path>
            </a:pathLst>
          </a:custGeom>
          <a:blipFill>
            <a:blip r:embed="rId2">
              <a:alphaModFix amt="25000"/>
            </a:blip>
            <a:stretch>
              <a:fillRect r="-573"/>
            </a:stretch>
          </a:blipFill>
        </p:spPr>
        <p:txBody>
          <a:bodyPr/>
          <a:lstStyle/>
          <a:p>
            <a:endParaRPr lang="en-US"/>
          </a:p>
        </p:txBody>
      </p:sp>
      <p:sp>
        <p:nvSpPr>
          <p:cNvPr id="10" name="TextBox 10"/>
          <p:cNvSpPr txBox="1"/>
          <p:nvPr/>
        </p:nvSpPr>
        <p:spPr>
          <a:xfrm>
            <a:off x="1096258" y="498624"/>
            <a:ext cx="980073" cy="240591"/>
          </a:xfrm>
          <a:prstGeom prst="rect">
            <a:avLst/>
          </a:prstGeom>
        </p:spPr>
        <p:txBody>
          <a:bodyPr lIns="0" tIns="0" rIns="0" bIns="0" rtlCol="0" anchor="t">
            <a:spAutoFit/>
          </a:bodyPr>
          <a:lstStyle/>
          <a:p>
            <a:pPr algn="l">
              <a:lnSpc>
                <a:spcPts val="1960"/>
              </a:lnSpc>
              <a:spcBef>
                <a:spcPct val="0"/>
              </a:spcBef>
            </a:pPr>
            <a:r>
              <a:rPr lang="en-US" sz="1400">
                <a:solidFill>
                  <a:srgbClr val="000000"/>
                </a:solidFill>
                <a:latin typeface="Anton"/>
              </a:rPr>
              <a:t>BORCELLE</a:t>
            </a:r>
          </a:p>
        </p:txBody>
      </p:sp>
      <p:grpSp>
        <p:nvGrpSpPr>
          <p:cNvPr id="11" name="Group 11"/>
          <p:cNvGrpSpPr/>
          <p:nvPr/>
        </p:nvGrpSpPr>
        <p:grpSpPr>
          <a:xfrm>
            <a:off x="0" y="0"/>
            <a:ext cx="7016126" cy="10287000"/>
            <a:chOff x="0" y="0"/>
            <a:chExt cx="4826734" cy="7076927"/>
          </a:xfrm>
        </p:grpSpPr>
        <p:sp>
          <p:nvSpPr>
            <p:cNvPr id="12" name="Freeform 12"/>
            <p:cNvSpPr/>
            <p:nvPr/>
          </p:nvSpPr>
          <p:spPr>
            <a:xfrm>
              <a:off x="0" y="0"/>
              <a:ext cx="4826733" cy="7076927"/>
            </a:xfrm>
            <a:custGeom>
              <a:avLst/>
              <a:gdLst/>
              <a:ahLst/>
              <a:cxnLst/>
              <a:rect l="l" t="t" r="r" b="b"/>
              <a:pathLst>
                <a:path w="4826733" h="7076927">
                  <a:moveTo>
                    <a:pt x="4826733" y="7076927"/>
                  </a:moveTo>
                  <a:lnTo>
                    <a:pt x="1027039" y="7076927"/>
                  </a:lnTo>
                  <a:lnTo>
                    <a:pt x="0" y="0"/>
                  </a:lnTo>
                  <a:lnTo>
                    <a:pt x="3799694" y="0"/>
                  </a:lnTo>
                  <a:lnTo>
                    <a:pt x="4826733" y="7076927"/>
                  </a:lnTo>
                  <a:close/>
                </a:path>
              </a:pathLst>
            </a:custGeom>
            <a:blipFill>
              <a:blip r:embed="rId3"/>
              <a:stretch>
                <a:fillRect l="-47746" r="-47746"/>
              </a:stretch>
            </a:blipFill>
          </p:spPr>
          <p:txBody>
            <a:bodyPr/>
            <a:lstStyle/>
            <a:p>
              <a:endParaRPr lang="en-US"/>
            </a:p>
          </p:txBody>
        </p:sp>
      </p:grpSp>
      <p:sp>
        <p:nvSpPr>
          <p:cNvPr id="13" name="TextBox 13"/>
          <p:cNvSpPr txBox="1"/>
          <p:nvPr/>
        </p:nvSpPr>
        <p:spPr>
          <a:xfrm>
            <a:off x="15940842"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000000"/>
                </a:solidFill>
                <a:latin typeface="Open Sans"/>
              </a:rPr>
              <a:t>Contact</a:t>
            </a:r>
          </a:p>
        </p:txBody>
      </p:sp>
      <p:sp>
        <p:nvSpPr>
          <p:cNvPr id="14" name="TextBox 14"/>
          <p:cNvSpPr txBox="1"/>
          <p:nvPr/>
        </p:nvSpPr>
        <p:spPr>
          <a:xfrm>
            <a:off x="14385046"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000000"/>
                </a:solidFill>
                <a:latin typeface="Open Sans"/>
              </a:rPr>
              <a:t>About Us</a:t>
            </a:r>
          </a:p>
        </p:txBody>
      </p:sp>
      <p:sp>
        <p:nvSpPr>
          <p:cNvPr id="15" name="TextBox 15"/>
          <p:cNvSpPr txBox="1"/>
          <p:nvPr/>
        </p:nvSpPr>
        <p:spPr>
          <a:xfrm>
            <a:off x="13154289"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000000"/>
                </a:solidFill>
                <a:latin typeface="Open Sans"/>
              </a:rPr>
              <a:t>Photo</a:t>
            </a:r>
          </a:p>
        </p:txBody>
      </p:sp>
      <p:sp>
        <p:nvSpPr>
          <p:cNvPr id="16" name="TextBox 16"/>
          <p:cNvSpPr txBox="1"/>
          <p:nvPr/>
        </p:nvSpPr>
        <p:spPr>
          <a:xfrm>
            <a:off x="11898530"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000000"/>
                </a:solidFill>
                <a:latin typeface="Open Sans"/>
              </a:rPr>
              <a:t>Home</a:t>
            </a:r>
          </a:p>
        </p:txBody>
      </p:sp>
      <p:sp>
        <p:nvSpPr>
          <p:cNvPr id="17" name="TextBox 17"/>
          <p:cNvSpPr txBox="1"/>
          <p:nvPr/>
        </p:nvSpPr>
        <p:spPr>
          <a:xfrm>
            <a:off x="7879276" y="797564"/>
            <a:ext cx="7346890" cy="1194233"/>
          </a:xfrm>
          <a:prstGeom prst="rect">
            <a:avLst/>
          </a:prstGeom>
        </p:spPr>
        <p:txBody>
          <a:bodyPr lIns="0" tIns="0" rIns="0" bIns="0" rtlCol="0" anchor="t">
            <a:spAutoFit/>
          </a:bodyPr>
          <a:lstStyle/>
          <a:p>
            <a:pPr algn="l">
              <a:lnSpc>
                <a:spcPts val="9551"/>
              </a:lnSpc>
            </a:pPr>
            <a:r>
              <a:rPr lang="en-US" sz="7290">
                <a:solidFill>
                  <a:srgbClr val="FFFFFF"/>
                </a:solidFill>
                <a:latin typeface="Slopes"/>
              </a:rPr>
              <a:t>BIAS AND LIMITATIONS</a:t>
            </a:r>
          </a:p>
        </p:txBody>
      </p:sp>
      <p:sp>
        <p:nvSpPr>
          <p:cNvPr id="18" name="TextBox 18"/>
          <p:cNvSpPr txBox="1"/>
          <p:nvPr/>
        </p:nvSpPr>
        <p:spPr>
          <a:xfrm>
            <a:off x="12066464" y="4491643"/>
            <a:ext cx="3497630" cy="329093"/>
          </a:xfrm>
          <a:prstGeom prst="rect">
            <a:avLst/>
          </a:prstGeom>
        </p:spPr>
        <p:txBody>
          <a:bodyPr lIns="0" tIns="0" rIns="0" bIns="0" rtlCol="0" anchor="t">
            <a:spAutoFit/>
          </a:bodyPr>
          <a:lstStyle/>
          <a:p>
            <a:pPr algn="l">
              <a:lnSpc>
                <a:spcPts val="2614"/>
              </a:lnSpc>
              <a:spcBef>
                <a:spcPct val="0"/>
              </a:spcBef>
            </a:pPr>
            <a:r>
              <a:rPr lang="en-US" sz="1867">
                <a:solidFill>
                  <a:srgbClr val="000000"/>
                </a:solidFill>
                <a:latin typeface="Open Sans"/>
              </a:rPr>
              <a:t>+123-456-7890</a:t>
            </a:r>
          </a:p>
        </p:txBody>
      </p:sp>
      <p:sp>
        <p:nvSpPr>
          <p:cNvPr id="19" name="TextBox 19"/>
          <p:cNvSpPr txBox="1"/>
          <p:nvPr/>
        </p:nvSpPr>
        <p:spPr>
          <a:xfrm>
            <a:off x="12066464" y="5306656"/>
            <a:ext cx="3497630" cy="329093"/>
          </a:xfrm>
          <a:prstGeom prst="rect">
            <a:avLst/>
          </a:prstGeom>
        </p:spPr>
        <p:txBody>
          <a:bodyPr lIns="0" tIns="0" rIns="0" bIns="0" rtlCol="0" anchor="t">
            <a:spAutoFit/>
          </a:bodyPr>
          <a:lstStyle/>
          <a:p>
            <a:pPr algn="l">
              <a:lnSpc>
                <a:spcPts val="2614"/>
              </a:lnSpc>
              <a:spcBef>
                <a:spcPct val="0"/>
              </a:spcBef>
            </a:pPr>
            <a:r>
              <a:rPr lang="en-US" sz="1867">
                <a:solidFill>
                  <a:srgbClr val="000000"/>
                </a:solidFill>
                <a:latin typeface="Open Sans"/>
              </a:rPr>
              <a:t>www.reallygreatsite.com</a:t>
            </a:r>
          </a:p>
        </p:txBody>
      </p:sp>
      <p:sp>
        <p:nvSpPr>
          <p:cNvPr id="20" name="TextBox 20"/>
          <p:cNvSpPr txBox="1"/>
          <p:nvPr/>
        </p:nvSpPr>
        <p:spPr>
          <a:xfrm>
            <a:off x="12066464" y="6124613"/>
            <a:ext cx="3497630" cy="329093"/>
          </a:xfrm>
          <a:prstGeom prst="rect">
            <a:avLst/>
          </a:prstGeom>
        </p:spPr>
        <p:txBody>
          <a:bodyPr lIns="0" tIns="0" rIns="0" bIns="0" rtlCol="0" anchor="t">
            <a:spAutoFit/>
          </a:bodyPr>
          <a:lstStyle/>
          <a:p>
            <a:pPr algn="l">
              <a:lnSpc>
                <a:spcPts val="2614"/>
              </a:lnSpc>
              <a:spcBef>
                <a:spcPct val="0"/>
              </a:spcBef>
            </a:pPr>
            <a:r>
              <a:rPr lang="en-US" sz="1867">
                <a:solidFill>
                  <a:srgbClr val="000000"/>
                </a:solidFill>
                <a:latin typeface="Open Sans"/>
              </a:rPr>
              <a:t>hello@reallygreatsite.com</a:t>
            </a:r>
          </a:p>
        </p:txBody>
      </p:sp>
      <p:sp>
        <p:nvSpPr>
          <p:cNvPr id="21" name="TextBox 21"/>
          <p:cNvSpPr txBox="1"/>
          <p:nvPr/>
        </p:nvSpPr>
        <p:spPr>
          <a:xfrm>
            <a:off x="12066464" y="6946930"/>
            <a:ext cx="4743852" cy="329093"/>
          </a:xfrm>
          <a:prstGeom prst="rect">
            <a:avLst/>
          </a:prstGeom>
        </p:spPr>
        <p:txBody>
          <a:bodyPr lIns="0" tIns="0" rIns="0" bIns="0" rtlCol="0" anchor="t">
            <a:spAutoFit/>
          </a:bodyPr>
          <a:lstStyle/>
          <a:p>
            <a:pPr algn="l">
              <a:lnSpc>
                <a:spcPts val="2614"/>
              </a:lnSpc>
              <a:spcBef>
                <a:spcPct val="0"/>
              </a:spcBef>
            </a:pPr>
            <a:r>
              <a:rPr lang="en-US" sz="1867">
                <a:solidFill>
                  <a:srgbClr val="000000"/>
                </a:solidFill>
                <a:latin typeface="Open Sans"/>
              </a:rPr>
              <a:t>123 Anywhere ST., Any City, ST 12345</a:t>
            </a:r>
          </a:p>
        </p:txBody>
      </p:sp>
      <p:sp>
        <p:nvSpPr>
          <p:cNvPr id="22" name="TextBox 22"/>
          <p:cNvSpPr txBox="1"/>
          <p:nvPr/>
        </p:nvSpPr>
        <p:spPr>
          <a:xfrm>
            <a:off x="7097983" y="3144949"/>
            <a:ext cx="9601094" cy="3863975"/>
          </a:xfrm>
          <a:prstGeom prst="rect">
            <a:avLst/>
          </a:prstGeom>
        </p:spPr>
        <p:txBody>
          <a:bodyPr lIns="0" tIns="0" rIns="0" bIns="0" rtlCol="0" anchor="t">
            <a:spAutoFit/>
          </a:bodyPr>
          <a:lstStyle/>
          <a:p>
            <a:pPr algn="l">
              <a:lnSpc>
                <a:spcPts val="2799"/>
              </a:lnSpc>
            </a:pPr>
            <a:r>
              <a:rPr lang="en-US" sz="1999">
                <a:solidFill>
                  <a:srgbClr val="FFFFFF"/>
                </a:solidFill>
                <a:latin typeface="Canva Sans"/>
              </a:rPr>
              <a:t>Bias: </a:t>
            </a:r>
          </a:p>
          <a:p>
            <a:pPr marL="431799" lvl="1" indent="-215899" algn="l">
              <a:lnSpc>
                <a:spcPts val="2799"/>
              </a:lnSpc>
              <a:buFont typeface="Arial"/>
              <a:buChar char="•"/>
            </a:pPr>
            <a:r>
              <a:rPr lang="en-US" sz="1999">
                <a:solidFill>
                  <a:srgbClr val="FFFFFF"/>
                </a:solidFill>
                <a:latin typeface="Canva Sans"/>
              </a:rPr>
              <a:t>The team anticipated that blue would be the most used color and were surprised to find that it was not.</a:t>
            </a:r>
          </a:p>
          <a:p>
            <a:pPr algn="l">
              <a:lnSpc>
                <a:spcPts val="2799"/>
              </a:lnSpc>
            </a:pPr>
            <a:endParaRPr lang="en-US" sz="1999">
              <a:solidFill>
                <a:srgbClr val="FFFFFF"/>
              </a:solidFill>
              <a:latin typeface="Canva Sans"/>
            </a:endParaRPr>
          </a:p>
          <a:p>
            <a:pPr algn="l">
              <a:lnSpc>
                <a:spcPts val="2799"/>
              </a:lnSpc>
            </a:pPr>
            <a:r>
              <a:rPr lang="en-US" sz="1999">
                <a:solidFill>
                  <a:srgbClr val="FFFFFF"/>
                </a:solidFill>
                <a:latin typeface="Canva Sans"/>
              </a:rPr>
              <a:t>Limitations:  </a:t>
            </a:r>
          </a:p>
          <a:p>
            <a:pPr marL="431799" lvl="1" indent="-215899" algn="l">
              <a:lnSpc>
                <a:spcPts val="2799"/>
              </a:lnSpc>
              <a:buFont typeface="Arial"/>
              <a:buChar char="•"/>
            </a:pPr>
            <a:r>
              <a:rPr lang="en-US" sz="1999">
                <a:solidFill>
                  <a:srgbClr val="FFFFFF"/>
                </a:solidFill>
                <a:latin typeface="Canva Sans"/>
              </a:rPr>
              <a:t>Is the absence of performance records for individual decks in the dataset. Without knowing how well each deck performed for the participants, we cannot develop a winning strategy based in the data. </a:t>
            </a:r>
          </a:p>
          <a:p>
            <a:pPr marL="431799" lvl="1" indent="-215899" algn="l">
              <a:lnSpc>
                <a:spcPts val="2799"/>
              </a:lnSpc>
              <a:buFont typeface="Arial"/>
              <a:buChar char="•"/>
            </a:pPr>
            <a:r>
              <a:rPr lang="en-US" sz="1999">
                <a:solidFill>
                  <a:srgbClr val="FFFFFF"/>
                </a:solidFill>
                <a:latin typeface="Canva Sans"/>
              </a:rPr>
              <a:t>This lack of specific performance information hinders our ability to identify the successful decks.</a:t>
            </a:r>
          </a:p>
          <a:p>
            <a:pPr algn="l">
              <a:lnSpc>
                <a:spcPts val="2799"/>
              </a:lnSpc>
            </a:pPr>
            <a:endParaRPr lang="en-US" sz="1999">
              <a:solidFill>
                <a:srgbClr val="FFFFFF"/>
              </a:solidFill>
              <a:latin typeface="Canva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8432182" y="782319"/>
            <a:ext cx="9258300" cy="9258300"/>
            <a:chOff x="0" y="0"/>
            <a:chExt cx="6350000" cy="6350000"/>
          </a:xfrm>
        </p:grpSpPr>
        <p:sp>
          <p:nvSpPr>
            <p:cNvPr id="3" name="Freeform 3"/>
            <p:cNvSpPr/>
            <p:nvPr/>
          </p:nvSpPr>
          <p:spPr>
            <a:xfrm>
              <a:off x="0" y="0"/>
              <a:ext cx="6350000" cy="6350000"/>
            </a:xfrm>
            <a:custGeom>
              <a:avLst/>
              <a:gdLst/>
              <a:ahLst/>
              <a:cxnLst/>
              <a:rect l="l" t="t" r="r" b="b"/>
              <a:pathLst>
                <a:path w="6350000" h="6350000">
                  <a:moveTo>
                    <a:pt x="6350000" y="0"/>
                  </a:moveTo>
                  <a:lnTo>
                    <a:pt x="6350000" y="6350000"/>
                  </a:lnTo>
                  <a:lnTo>
                    <a:pt x="1224280" y="6350000"/>
                  </a:lnTo>
                  <a:lnTo>
                    <a:pt x="0" y="0"/>
                  </a:lnTo>
                  <a:close/>
                </a:path>
              </a:pathLst>
            </a:custGeom>
            <a:blipFill>
              <a:blip r:embed="rId2"/>
              <a:stretch>
                <a:fillRect l="-38888" r="-38888"/>
              </a:stretch>
            </a:blipFill>
          </p:spPr>
          <p:txBody>
            <a:bodyPr/>
            <a:lstStyle/>
            <a:p>
              <a:endParaRPr lang="en-US"/>
            </a:p>
          </p:txBody>
        </p:sp>
      </p:grpSp>
      <p:sp>
        <p:nvSpPr>
          <p:cNvPr id="4" name="Freeform 4"/>
          <p:cNvSpPr/>
          <p:nvPr/>
        </p:nvSpPr>
        <p:spPr>
          <a:xfrm>
            <a:off x="13144500"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3">
              <a:alphaModFix amt="25000"/>
            </a:blip>
            <a:stretch>
              <a:fillRect/>
            </a:stretch>
          </a:blipFill>
        </p:spPr>
        <p:txBody>
          <a:bodyPr/>
          <a:lstStyle/>
          <a:p>
            <a:endParaRPr lang="en-US"/>
          </a:p>
        </p:txBody>
      </p:sp>
      <p:grpSp>
        <p:nvGrpSpPr>
          <p:cNvPr id="5" name="Group 5"/>
          <p:cNvGrpSpPr/>
          <p:nvPr/>
        </p:nvGrpSpPr>
        <p:grpSpPr>
          <a:xfrm>
            <a:off x="17293116" y="565634"/>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293116" y="657737"/>
            <a:ext cx="397367" cy="28996"/>
            <a:chOff x="0" y="0"/>
            <a:chExt cx="128243" cy="9358"/>
          </a:xfrm>
        </p:grpSpPr>
        <p:sp>
          <p:nvSpPr>
            <p:cNvPr id="9" name="Freeform 9"/>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10" name="TextBox 10"/>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262635" y="5274329"/>
            <a:ext cx="8977431" cy="9028888"/>
          </a:xfrm>
          <a:custGeom>
            <a:avLst/>
            <a:gdLst/>
            <a:ahLst/>
            <a:cxnLst/>
            <a:rect l="l" t="t" r="r" b="b"/>
            <a:pathLst>
              <a:path w="8977431" h="9028888">
                <a:moveTo>
                  <a:pt x="0" y="0"/>
                </a:moveTo>
                <a:lnTo>
                  <a:pt x="8977430" y="0"/>
                </a:lnTo>
                <a:lnTo>
                  <a:pt x="8977430" y="9028887"/>
                </a:lnTo>
                <a:lnTo>
                  <a:pt x="0" y="9028887"/>
                </a:lnTo>
                <a:lnTo>
                  <a:pt x="0" y="0"/>
                </a:lnTo>
                <a:close/>
              </a:path>
            </a:pathLst>
          </a:custGeom>
          <a:blipFill>
            <a:blip r:embed="rId3">
              <a:alphaModFix amt="25000"/>
            </a:blip>
            <a:stretch>
              <a:fillRect r="-573"/>
            </a:stretch>
          </a:blipFill>
        </p:spPr>
        <p:txBody>
          <a:bodyPr/>
          <a:lstStyle/>
          <a:p>
            <a:endParaRPr lang="en-US"/>
          </a:p>
        </p:txBody>
      </p:sp>
      <p:sp>
        <p:nvSpPr>
          <p:cNvPr id="12" name="TextBox 12"/>
          <p:cNvSpPr txBox="1"/>
          <p:nvPr/>
        </p:nvSpPr>
        <p:spPr>
          <a:xfrm>
            <a:off x="1096258" y="498624"/>
            <a:ext cx="980073" cy="240591"/>
          </a:xfrm>
          <a:prstGeom prst="rect">
            <a:avLst/>
          </a:prstGeom>
        </p:spPr>
        <p:txBody>
          <a:bodyPr lIns="0" tIns="0" rIns="0" bIns="0" rtlCol="0" anchor="t">
            <a:spAutoFit/>
          </a:bodyPr>
          <a:lstStyle/>
          <a:p>
            <a:pPr algn="l">
              <a:lnSpc>
                <a:spcPts val="1960"/>
              </a:lnSpc>
              <a:spcBef>
                <a:spcPct val="0"/>
              </a:spcBef>
            </a:pPr>
            <a:r>
              <a:rPr lang="en-US" sz="1400">
                <a:solidFill>
                  <a:srgbClr val="000000"/>
                </a:solidFill>
                <a:latin typeface="Anton"/>
              </a:rPr>
              <a:t>BORCELLE</a:t>
            </a:r>
          </a:p>
        </p:txBody>
      </p:sp>
      <p:sp>
        <p:nvSpPr>
          <p:cNvPr id="13" name="TextBox 13"/>
          <p:cNvSpPr txBox="1"/>
          <p:nvPr/>
        </p:nvSpPr>
        <p:spPr>
          <a:xfrm>
            <a:off x="15940842"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000000"/>
                </a:solidFill>
                <a:latin typeface="Open Sans"/>
              </a:rPr>
              <a:t>Contact</a:t>
            </a:r>
          </a:p>
        </p:txBody>
      </p:sp>
      <p:sp>
        <p:nvSpPr>
          <p:cNvPr id="14" name="TextBox 14"/>
          <p:cNvSpPr txBox="1"/>
          <p:nvPr/>
        </p:nvSpPr>
        <p:spPr>
          <a:xfrm>
            <a:off x="14385046"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000000"/>
                </a:solidFill>
                <a:latin typeface="Open Sans"/>
              </a:rPr>
              <a:t>About Us</a:t>
            </a:r>
          </a:p>
        </p:txBody>
      </p:sp>
      <p:sp>
        <p:nvSpPr>
          <p:cNvPr id="15" name="TextBox 15"/>
          <p:cNvSpPr txBox="1"/>
          <p:nvPr/>
        </p:nvSpPr>
        <p:spPr>
          <a:xfrm>
            <a:off x="13154289"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000000"/>
                </a:solidFill>
                <a:latin typeface="Open Sans"/>
              </a:rPr>
              <a:t>Photo</a:t>
            </a:r>
          </a:p>
        </p:txBody>
      </p:sp>
      <p:sp>
        <p:nvSpPr>
          <p:cNvPr id="16" name="TextBox 16"/>
          <p:cNvSpPr txBox="1"/>
          <p:nvPr/>
        </p:nvSpPr>
        <p:spPr>
          <a:xfrm>
            <a:off x="11898530"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000000"/>
                </a:solidFill>
                <a:latin typeface="Open Sans"/>
              </a:rPr>
              <a:t>Home</a:t>
            </a:r>
          </a:p>
        </p:txBody>
      </p:sp>
      <p:sp>
        <p:nvSpPr>
          <p:cNvPr id="17" name="TextBox 17"/>
          <p:cNvSpPr txBox="1"/>
          <p:nvPr/>
        </p:nvSpPr>
        <p:spPr>
          <a:xfrm>
            <a:off x="2076331" y="1523711"/>
            <a:ext cx="4687674" cy="1140460"/>
          </a:xfrm>
          <a:prstGeom prst="rect">
            <a:avLst/>
          </a:prstGeom>
        </p:spPr>
        <p:txBody>
          <a:bodyPr lIns="0" tIns="0" rIns="0" bIns="0" rtlCol="0" anchor="t">
            <a:spAutoFit/>
          </a:bodyPr>
          <a:lstStyle/>
          <a:p>
            <a:pPr algn="l">
              <a:lnSpc>
                <a:spcPts val="9169"/>
              </a:lnSpc>
            </a:pPr>
            <a:r>
              <a:rPr lang="en-US" sz="6999">
                <a:solidFill>
                  <a:srgbClr val="FFFFFF"/>
                </a:solidFill>
                <a:latin typeface="Slopes"/>
              </a:rPr>
              <a:t>FUTURE WORK</a:t>
            </a:r>
          </a:p>
        </p:txBody>
      </p:sp>
      <p:sp>
        <p:nvSpPr>
          <p:cNvPr id="18" name="TextBox 18"/>
          <p:cNvSpPr txBox="1"/>
          <p:nvPr/>
        </p:nvSpPr>
        <p:spPr>
          <a:xfrm>
            <a:off x="1274843" y="3313766"/>
            <a:ext cx="6726851" cy="3873500"/>
          </a:xfrm>
          <a:prstGeom prst="rect">
            <a:avLst/>
          </a:prstGeom>
        </p:spPr>
        <p:txBody>
          <a:bodyPr lIns="0" tIns="0" rIns="0" bIns="0" rtlCol="0" anchor="t">
            <a:spAutoFit/>
          </a:bodyPr>
          <a:lstStyle/>
          <a:p>
            <a:pPr marL="431801" lvl="1" indent="-215900" algn="l">
              <a:lnSpc>
                <a:spcPts val="2800"/>
              </a:lnSpc>
              <a:buFont typeface="Arial"/>
              <a:buChar char="•"/>
            </a:pPr>
            <a:r>
              <a:rPr lang="en-US" sz="2000">
                <a:solidFill>
                  <a:srgbClr val="FFFFFF"/>
                </a:solidFill>
                <a:latin typeface="Canva Sans"/>
              </a:rPr>
              <a:t>Build several decks based on our findings to test their performance.</a:t>
            </a:r>
          </a:p>
          <a:p>
            <a:pPr algn="l">
              <a:lnSpc>
                <a:spcPts val="2800"/>
              </a:lnSpc>
            </a:pPr>
            <a:endParaRPr lang="en-US" sz="2000">
              <a:solidFill>
                <a:srgbClr val="FFFFFF"/>
              </a:solidFill>
              <a:latin typeface="Canva Sans"/>
            </a:endParaRPr>
          </a:p>
          <a:p>
            <a:pPr marL="431801" lvl="1" indent="-215900" algn="l">
              <a:lnSpc>
                <a:spcPts val="2800"/>
              </a:lnSpc>
              <a:buFont typeface="Arial"/>
              <a:buChar char="•"/>
            </a:pPr>
            <a:r>
              <a:rPr lang="en-US" sz="2000">
                <a:solidFill>
                  <a:srgbClr val="FFFFFF"/>
                </a:solidFill>
                <a:latin typeface="Canva Sans"/>
              </a:rPr>
              <a:t>Focus on rare and mythic cards with an average converted mana cost of 2 or less, using black, colorless, and blue, avoiding triple color cards, and not assuming financial value equates to play utility.</a:t>
            </a:r>
          </a:p>
          <a:p>
            <a:pPr algn="l">
              <a:lnSpc>
                <a:spcPts val="2800"/>
              </a:lnSpc>
            </a:pPr>
            <a:endParaRPr lang="en-US" sz="2000">
              <a:solidFill>
                <a:srgbClr val="FFFFFF"/>
              </a:solidFill>
              <a:latin typeface="Canva Sans"/>
            </a:endParaRPr>
          </a:p>
          <a:p>
            <a:pPr marL="431801" lvl="1" indent="-215900" algn="l">
              <a:lnSpc>
                <a:spcPts val="2800"/>
              </a:lnSpc>
              <a:buFont typeface="Arial"/>
              <a:buChar char="•"/>
            </a:pPr>
            <a:r>
              <a:rPr lang="en-US" sz="2000">
                <a:solidFill>
                  <a:srgbClr val="FFFFFF"/>
                </a:solidFill>
                <a:latin typeface="Canva Sans"/>
              </a:rPr>
              <a:t>Research tournament results to see which decks won and their win/loss records</a:t>
            </a:r>
          </a:p>
          <a:p>
            <a:pPr algn="l">
              <a:lnSpc>
                <a:spcPts val="2800"/>
              </a:lnSpc>
            </a:pPr>
            <a:endParaRPr lang="en-US" sz="2000">
              <a:solidFill>
                <a:srgbClr val="FFFFFF"/>
              </a:solidFill>
              <a:latin typeface="Canva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144500"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sp>
        <p:nvSpPr>
          <p:cNvPr id="3" name="Freeform 3"/>
          <p:cNvSpPr/>
          <p:nvPr/>
        </p:nvSpPr>
        <p:spPr>
          <a:xfrm>
            <a:off x="-1262635" y="5274329"/>
            <a:ext cx="8977431" cy="9028888"/>
          </a:xfrm>
          <a:custGeom>
            <a:avLst/>
            <a:gdLst/>
            <a:ahLst/>
            <a:cxnLst/>
            <a:rect l="l" t="t" r="r" b="b"/>
            <a:pathLst>
              <a:path w="8977431" h="9028888">
                <a:moveTo>
                  <a:pt x="0" y="0"/>
                </a:moveTo>
                <a:lnTo>
                  <a:pt x="8977430" y="0"/>
                </a:lnTo>
                <a:lnTo>
                  <a:pt x="8977430" y="9028887"/>
                </a:lnTo>
                <a:lnTo>
                  <a:pt x="0" y="9028887"/>
                </a:lnTo>
                <a:lnTo>
                  <a:pt x="0" y="0"/>
                </a:lnTo>
                <a:close/>
              </a:path>
            </a:pathLst>
          </a:custGeom>
          <a:blipFill>
            <a:blip r:embed="rId2">
              <a:alphaModFix amt="25000"/>
            </a:blip>
            <a:stretch>
              <a:fillRect r="-573"/>
            </a:stretch>
          </a:blipFill>
        </p:spPr>
        <p:txBody>
          <a:bodyPr/>
          <a:lstStyle/>
          <a:p>
            <a:endParaRPr lang="en-US"/>
          </a:p>
        </p:txBody>
      </p:sp>
      <p:sp>
        <p:nvSpPr>
          <p:cNvPr id="4" name="TextBox 4"/>
          <p:cNvSpPr txBox="1"/>
          <p:nvPr/>
        </p:nvSpPr>
        <p:spPr>
          <a:xfrm>
            <a:off x="1096258" y="498624"/>
            <a:ext cx="980073" cy="240591"/>
          </a:xfrm>
          <a:prstGeom prst="rect">
            <a:avLst/>
          </a:prstGeom>
        </p:spPr>
        <p:txBody>
          <a:bodyPr lIns="0" tIns="0" rIns="0" bIns="0" rtlCol="0" anchor="t">
            <a:spAutoFit/>
          </a:bodyPr>
          <a:lstStyle/>
          <a:p>
            <a:pPr algn="l">
              <a:lnSpc>
                <a:spcPts val="1960"/>
              </a:lnSpc>
              <a:spcBef>
                <a:spcPct val="0"/>
              </a:spcBef>
            </a:pPr>
            <a:r>
              <a:rPr lang="en-US" sz="1400">
                <a:solidFill>
                  <a:srgbClr val="000000"/>
                </a:solidFill>
                <a:latin typeface="Anton"/>
              </a:rPr>
              <a:t>BORCELLE</a:t>
            </a:r>
          </a:p>
        </p:txBody>
      </p:sp>
      <p:grpSp>
        <p:nvGrpSpPr>
          <p:cNvPr id="5" name="Group 5"/>
          <p:cNvGrpSpPr/>
          <p:nvPr/>
        </p:nvGrpSpPr>
        <p:grpSpPr>
          <a:xfrm>
            <a:off x="0" y="41356"/>
            <a:ext cx="7910668" cy="10245644"/>
            <a:chOff x="0" y="0"/>
            <a:chExt cx="5307382" cy="6873951"/>
          </a:xfrm>
        </p:grpSpPr>
        <p:sp>
          <p:nvSpPr>
            <p:cNvPr id="6" name="Freeform 6"/>
            <p:cNvSpPr/>
            <p:nvPr/>
          </p:nvSpPr>
          <p:spPr>
            <a:xfrm>
              <a:off x="0" y="0"/>
              <a:ext cx="5307382" cy="6873952"/>
            </a:xfrm>
            <a:custGeom>
              <a:avLst/>
              <a:gdLst/>
              <a:ahLst/>
              <a:cxnLst/>
              <a:rect l="l" t="t" r="r" b="b"/>
              <a:pathLst>
                <a:path w="5307382" h="6873952">
                  <a:moveTo>
                    <a:pt x="5307382" y="6873952"/>
                  </a:moveTo>
                  <a:lnTo>
                    <a:pt x="1129312" y="6873952"/>
                  </a:lnTo>
                  <a:lnTo>
                    <a:pt x="0" y="0"/>
                  </a:lnTo>
                  <a:lnTo>
                    <a:pt x="4178070" y="0"/>
                  </a:lnTo>
                  <a:lnTo>
                    <a:pt x="5307382" y="6873952"/>
                  </a:lnTo>
                  <a:close/>
                </a:path>
              </a:pathLst>
            </a:custGeom>
            <a:blipFill>
              <a:blip r:embed="rId3"/>
              <a:stretch>
                <a:fillRect l="-65554" r="-65554"/>
              </a:stretch>
            </a:blipFill>
          </p:spPr>
          <p:txBody>
            <a:bodyPr/>
            <a:lstStyle/>
            <a:p>
              <a:endParaRPr lang="en-US"/>
            </a:p>
          </p:txBody>
        </p:sp>
      </p:grpSp>
      <p:sp>
        <p:nvSpPr>
          <p:cNvPr id="7" name="Freeform 7"/>
          <p:cNvSpPr/>
          <p:nvPr/>
        </p:nvSpPr>
        <p:spPr>
          <a:xfrm>
            <a:off x="7363065" y="3983848"/>
            <a:ext cx="351730" cy="351730"/>
          </a:xfrm>
          <a:custGeom>
            <a:avLst/>
            <a:gdLst/>
            <a:ahLst/>
            <a:cxnLst/>
            <a:rect l="l" t="t" r="r" b="b"/>
            <a:pathLst>
              <a:path w="351730" h="351730">
                <a:moveTo>
                  <a:pt x="0" y="0"/>
                </a:moveTo>
                <a:lnTo>
                  <a:pt x="351730" y="0"/>
                </a:lnTo>
                <a:lnTo>
                  <a:pt x="351730" y="351730"/>
                </a:lnTo>
                <a:lnTo>
                  <a:pt x="0" y="3517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7363065" y="5011853"/>
            <a:ext cx="351730" cy="351730"/>
          </a:xfrm>
          <a:custGeom>
            <a:avLst/>
            <a:gdLst/>
            <a:ahLst/>
            <a:cxnLst/>
            <a:rect l="l" t="t" r="r" b="b"/>
            <a:pathLst>
              <a:path w="351730" h="351730">
                <a:moveTo>
                  <a:pt x="0" y="0"/>
                </a:moveTo>
                <a:lnTo>
                  <a:pt x="351730" y="0"/>
                </a:lnTo>
                <a:lnTo>
                  <a:pt x="351730" y="351731"/>
                </a:lnTo>
                <a:lnTo>
                  <a:pt x="0" y="35173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9" name="Freeform 9"/>
          <p:cNvSpPr/>
          <p:nvPr/>
        </p:nvSpPr>
        <p:spPr>
          <a:xfrm>
            <a:off x="7363065" y="2952602"/>
            <a:ext cx="351730" cy="351730"/>
          </a:xfrm>
          <a:custGeom>
            <a:avLst/>
            <a:gdLst/>
            <a:ahLst/>
            <a:cxnLst/>
            <a:rect l="l" t="t" r="r" b="b"/>
            <a:pathLst>
              <a:path w="351730" h="351730">
                <a:moveTo>
                  <a:pt x="0" y="0"/>
                </a:moveTo>
                <a:lnTo>
                  <a:pt x="351730" y="0"/>
                </a:lnTo>
                <a:lnTo>
                  <a:pt x="351730" y="351730"/>
                </a:lnTo>
                <a:lnTo>
                  <a:pt x="0" y="3517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TextBox 10"/>
          <p:cNvSpPr txBox="1"/>
          <p:nvPr/>
        </p:nvSpPr>
        <p:spPr>
          <a:xfrm>
            <a:off x="10177348" y="952500"/>
            <a:ext cx="4261043" cy="1140460"/>
          </a:xfrm>
          <a:prstGeom prst="rect">
            <a:avLst/>
          </a:prstGeom>
        </p:spPr>
        <p:txBody>
          <a:bodyPr lIns="0" tIns="0" rIns="0" bIns="0" rtlCol="0" anchor="t">
            <a:spAutoFit/>
          </a:bodyPr>
          <a:lstStyle/>
          <a:p>
            <a:pPr algn="l">
              <a:lnSpc>
                <a:spcPts val="9169"/>
              </a:lnSpc>
            </a:pPr>
            <a:r>
              <a:rPr lang="en-US" sz="6999">
                <a:solidFill>
                  <a:srgbClr val="FFFFFF"/>
                </a:solidFill>
                <a:latin typeface="Slopes"/>
              </a:rPr>
              <a:t>WORKS CITED</a:t>
            </a:r>
          </a:p>
        </p:txBody>
      </p:sp>
      <p:sp>
        <p:nvSpPr>
          <p:cNvPr id="11" name="TextBox 11"/>
          <p:cNvSpPr txBox="1"/>
          <p:nvPr/>
        </p:nvSpPr>
        <p:spPr>
          <a:xfrm>
            <a:off x="7836296" y="6011284"/>
            <a:ext cx="4946642" cy="297180"/>
          </a:xfrm>
          <a:prstGeom prst="rect">
            <a:avLst/>
          </a:prstGeom>
        </p:spPr>
        <p:txBody>
          <a:bodyPr lIns="0" tIns="0" rIns="0" bIns="0" rtlCol="0" anchor="t">
            <a:spAutoFit/>
          </a:bodyPr>
          <a:lstStyle/>
          <a:p>
            <a:pPr algn="l">
              <a:lnSpc>
                <a:spcPts val="2520"/>
              </a:lnSpc>
              <a:spcBef>
                <a:spcPct val="0"/>
              </a:spcBef>
            </a:pPr>
            <a:r>
              <a:rPr lang="en-US" sz="1800">
                <a:solidFill>
                  <a:srgbClr val="FFFFFF"/>
                </a:solidFill>
                <a:latin typeface="Open Sans"/>
              </a:rPr>
              <a:t>Time Stamp from Professor Booth</a:t>
            </a:r>
          </a:p>
        </p:txBody>
      </p:sp>
      <p:sp>
        <p:nvSpPr>
          <p:cNvPr id="12" name="TextBox 12"/>
          <p:cNvSpPr txBox="1"/>
          <p:nvPr/>
        </p:nvSpPr>
        <p:spPr>
          <a:xfrm>
            <a:off x="7836296" y="2990642"/>
            <a:ext cx="9893283" cy="297180"/>
          </a:xfrm>
          <a:prstGeom prst="rect">
            <a:avLst/>
          </a:prstGeom>
        </p:spPr>
        <p:txBody>
          <a:bodyPr lIns="0" tIns="0" rIns="0" bIns="0" rtlCol="0" anchor="t">
            <a:spAutoFit/>
          </a:bodyPr>
          <a:lstStyle/>
          <a:p>
            <a:pPr algn="l">
              <a:lnSpc>
                <a:spcPts val="2520"/>
              </a:lnSpc>
              <a:spcBef>
                <a:spcPct val="0"/>
              </a:spcBef>
            </a:pPr>
            <a:r>
              <a:rPr lang="en-US" sz="1800" u="sng" dirty="0">
                <a:solidFill>
                  <a:srgbClr val="FFFFFF"/>
                </a:solidFill>
                <a:latin typeface="Canva Sans"/>
                <a:hlinkClick r:id="rId6"/>
              </a:rPr>
              <a:t>https://www.kaggle.com/datasets/scarfsman/magic-the-gathering-winning-pioneer-decks</a:t>
            </a:r>
            <a:endParaRPr lang="en-US" sz="1800" u="sng" dirty="0">
              <a:solidFill>
                <a:srgbClr val="FFFFFF"/>
              </a:solidFill>
              <a:latin typeface="Canva Sans"/>
            </a:endParaRPr>
          </a:p>
        </p:txBody>
      </p:sp>
      <p:sp>
        <p:nvSpPr>
          <p:cNvPr id="13" name="TextBox 13"/>
          <p:cNvSpPr txBox="1"/>
          <p:nvPr/>
        </p:nvSpPr>
        <p:spPr>
          <a:xfrm>
            <a:off x="7836296" y="3945748"/>
            <a:ext cx="9990298" cy="323215"/>
          </a:xfrm>
          <a:prstGeom prst="rect">
            <a:avLst/>
          </a:prstGeom>
        </p:spPr>
        <p:txBody>
          <a:bodyPr lIns="0" tIns="0" rIns="0" bIns="0" rtlCol="0" anchor="t">
            <a:spAutoFit/>
          </a:bodyPr>
          <a:lstStyle/>
          <a:p>
            <a:pPr algn="just">
              <a:lnSpc>
                <a:spcPts val="2659"/>
              </a:lnSpc>
              <a:spcBef>
                <a:spcPct val="0"/>
              </a:spcBef>
            </a:pPr>
            <a:r>
              <a:rPr lang="en-US" sz="1899" u="sng">
                <a:solidFill>
                  <a:srgbClr val="FFFFFF"/>
                </a:solidFill>
                <a:latin typeface="Canva Sans"/>
                <a:hlinkClick r:id="rId7" tooltip="https://www.atlassian.com/data/charts/heatmap-complete-guide"/>
              </a:rPr>
              <a:t>https://www.atlassian.com/data/charts/heatmap-complete-guide</a:t>
            </a:r>
          </a:p>
        </p:txBody>
      </p:sp>
      <p:sp>
        <p:nvSpPr>
          <p:cNvPr id="14" name="Freeform 14"/>
          <p:cNvSpPr/>
          <p:nvPr/>
        </p:nvSpPr>
        <p:spPr>
          <a:xfrm>
            <a:off x="7363065" y="6039859"/>
            <a:ext cx="351730" cy="351730"/>
          </a:xfrm>
          <a:custGeom>
            <a:avLst/>
            <a:gdLst/>
            <a:ahLst/>
            <a:cxnLst/>
            <a:rect l="l" t="t" r="r" b="b"/>
            <a:pathLst>
              <a:path w="351730" h="351730">
                <a:moveTo>
                  <a:pt x="0" y="0"/>
                </a:moveTo>
                <a:lnTo>
                  <a:pt x="351730" y="0"/>
                </a:lnTo>
                <a:lnTo>
                  <a:pt x="351730" y="351730"/>
                </a:lnTo>
                <a:lnTo>
                  <a:pt x="0" y="3517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5" name="TextBox 15"/>
          <p:cNvSpPr txBox="1"/>
          <p:nvPr/>
        </p:nvSpPr>
        <p:spPr>
          <a:xfrm>
            <a:off x="7446063" y="5004206"/>
            <a:ext cx="8472332" cy="323216"/>
          </a:xfrm>
          <a:prstGeom prst="rect">
            <a:avLst/>
          </a:prstGeom>
        </p:spPr>
        <p:txBody>
          <a:bodyPr wrap="square" lIns="0" tIns="0" rIns="0" bIns="0" rtlCol="0" anchor="t">
            <a:spAutoFit/>
          </a:bodyPr>
          <a:lstStyle/>
          <a:p>
            <a:pPr algn="ctr">
              <a:lnSpc>
                <a:spcPts val="2659"/>
              </a:lnSpc>
              <a:spcBef>
                <a:spcPct val="0"/>
              </a:spcBef>
            </a:pPr>
            <a:r>
              <a:rPr lang="en-US" sz="1899" u="sng" dirty="0">
                <a:solidFill>
                  <a:srgbClr val="FFFFFF"/>
                </a:solidFill>
                <a:latin typeface="Canva Sans"/>
                <a:hlinkClick r:id="rId8" tooltip="https://stackoverflow.com/questions/508727/python-time-to-age"/>
              </a:rPr>
              <a:t>https://stackoverflow.com/questions/508727/python-time-to-age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5" r="-35"/>
            </a:stretch>
          </a:blipFill>
        </p:spPr>
        <p:txBody>
          <a:bodyPr/>
          <a:lstStyle/>
          <a:p>
            <a:endParaRPr lang="en-US"/>
          </a:p>
        </p:txBody>
      </p:sp>
      <p:sp>
        <p:nvSpPr>
          <p:cNvPr id="3" name="Freeform 3"/>
          <p:cNvSpPr/>
          <p:nvPr/>
        </p:nvSpPr>
        <p:spPr>
          <a:xfrm>
            <a:off x="9144000" y="-3368131"/>
            <a:ext cx="14501860" cy="14501860"/>
          </a:xfrm>
          <a:custGeom>
            <a:avLst/>
            <a:gdLst/>
            <a:ahLst/>
            <a:cxnLst/>
            <a:rect l="l" t="t" r="r" b="b"/>
            <a:pathLst>
              <a:path w="14501860" h="14501860">
                <a:moveTo>
                  <a:pt x="0" y="0"/>
                </a:moveTo>
                <a:lnTo>
                  <a:pt x="14501860" y="0"/>
                </a:lnTo>
                <a:lnTo>
                  <a:pt x="14501860" y="14501860"/>
                </a:lnTo>
                <a:lnTo>
                  <a:pt x="0" y="14501860"/>
                </a:lnTo>
                <a:lnTo>
                  <a:pt x="0" y="0"/>
                </a:lnTo>
                <a:close/>
              </a:path>
            </a:pathLst>
          </a:custGeom>
          <a:blipFill>
            <a:blip r:embed="rId3">
              <a:alphaModFix amt="35000"/>
            </a:blip>
            <a:stretch>
              <a:fillRect/>
            </a:stretch>
          </a:blipFill>
        </p:spPr>
        <p:txBody>
          <a:bodyPr/>
          <a:lstStyle/>
          <a:p>
            <a:endParaRPr lang="en-US"/>
          </a:p>
        </p:txBody>
      </p:sp>
      <p:sp>
        <p:nvSpPr>
          <p:cNvPr id="4" name="Freeform 4"/>
          <p:cNvSpPr/>
          <p:nvPr/>
        </p:nvSpPr>
        <p:spPr>
          <a:xfrm>
            <a:off x="-2006585" y="5385746"/>
            <a:ext cx="8355511" cy="8403404"/>
          </a:xfrm>
          <a:custGeom>
            <a:avLst/>
            <a:gdLst/>
            <a:ahLst/>
            <a:cxnLst/>
            <a:rect l="l" t="t" r="r" b="b"/>
            <a:pathLst>
              <a:path w="8355511" h="8403404">
                <a:moveTo>
                  <a:pt x="0" y="0"/>
                </a:moveTo>
                <a:lnTo>
                  <a:pt x="8355512" y="0"/>
                </a:lnTo>
                <a:lnTo>
                  <a:pt x="8355512" y="8403404"/>
                </a:lnTo>
                <a:lnTo>
                  <a:pt x="0" y="8403404"/>
                </a:lnTo>
                <a:lnTo>
                  <a:pt x="0" y="0"/>
                </a:lnTo>
                <a:close/>
              </a:path>
            </a:pathLst>
          </a:custGeom>
          <a:blipFill>
            <a:blip r:embed="rId3">
              <a:alphaModFix amt="35000"/>
            </a:blip>
            <a:stretch>
              <a:fillRect r="-573"/>
            </a:stretch>
          </a:blipFill>
        </p:spPr>
        <p:txBody>
          <a:bodyPr/>
          <a:lstStyle/>
          <a:p>
            <a:endParaRPr lang="en-US"/>
          </a:p>
        </p:txBody>
      </p:sp>
      <p:sp>
        <p:nvSpPr>
          <p:cNvPr id="5" name="TextBox 5"/>
          <p:cNvSpPr txBox="1"/>
          <p:nvPr/>
        </p:nvSpPr>
        <p:spPr>
          <a:xfrm>
            <a:off x="3467565" y="-142242"/>
            <a:ext cx="11352870" cy="11645911"/>
          </a:xfrm>
          <a:prstGeom prst="rect">
            <a:avLst/>
          </a:prstGeom>
        </p:spPr>
        <p:txBody>
          <a:bodyPr lIns="0" tIns="0" rIns="0" bIns="0" rtlCol="0" anchor="t">
            <a:spAutoFit/>
          </a:bodyPr>
          <a:lstStyle/>
          <a:p>
            <a:pPr algn="ctr">
              <a:lnSpc>
                <a:spcPts val="15399"/>
              </a:lnSpc>
            </a:pPr>
            <a:endParaRPr/>
          </a:p>
          <a:p>
            <a:pPr algn="ctr">
              <a:lnSpc>
                <a:spcPts val="15399"/>
              </a:lnSpc>
            </a:pPr>
            <a:r>
              <a:rPr lang="en-US" sz="10999">
                <a:solidFill>
                  <a:srgbClr val="FFFFFF"/>
                </a:solidFill>
                <a:latin typeface="Slopes"/>
              </a:rPr>
              <a:t>Questions &amp; Answers</a:t>
            </a:r>
          </a:p>
          <a:p>
            <a:pPr algn="ctr">
              <a:lnSpc>
                <a:spcPts val="15399"/>
              </a:lnSpc>
            </a:pPr>
            <a:endParaRPr lang="en-US" sz="10999">
              <a:solidFill>
                <a:srgbClr val="FFFFFF"/>
              </a:solidFill>
              <a:latin typeface="Slopes"/>
            </a:endParaRPr>
          </a:p>
          <a:p>
            <a:pPr algn="ctr">
              <a:lnSpc>
                <a:spcPts val="15399"/>
              </a:lnSpc>
            </a:pPr>
            <a:endParaRPr lang="en-US" sz="10999">
              <a:solidFill>
                <a:srgbClr val="FFFFFF"/>
              </a:solidFill>
              <a:latin typeface="Slopes"/>
            </a:endParaRPr>
          </a:p>
          <a:p>
            <a:pPr algn="ctr">
              <a:lnSpc>
                <a:spcPts val="15399"/>
              </a:lnSpc>
            </a:pPr>
            <a:r>
              <a:rPr lang="en-US" sz="10999">
                <a:solidFill>
                  <a:srgbClr val="FFFFFF"/>
                </a:solidFill>
                <a:latin typeface="Slopes"/>
              </a:rPr>
              <a:t>Thank you</a:t>
            </a:r>
          </a:p>
          <a:p>
            <a:pPr algn="ctr">
              <a:lnSpc>
                <a:spcPts val="15399"/>
              </a:lnSpc>
            </a:pPr>
            <a:endParaRPr lang="en-US" sz="10999">
              <a:solidFill>
                <a:srgbClr val="FFFFFF"/>
              </a:solidFill>
              <a:latin typeface="Slope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262635" y="5274329"/>
            <a:ext cx="8977431" cy="9028888"/>
          </a:xfrm>
          <a:custGeom>
            <a:avLst/>
            <a:gdLst/>
            <a:ahLst/>
            <a:cxnLst/>
            <a:rect l="l" t="t" r="r" b="b"/>
            <a:pathLst>
              <a:path w="8977431" h="9028888">
                <a:moveTo>
                  <a:pt x="0" y="0"/>
                </a:moveTo>
                <a:lnTo>
                  <a:pt x="8977430" y="0"/>
                </a:lnTo>
                <a:lnTo>
                  <a:pt x="8977430" y="9028887"/>
                </a:lnTo>
                <a:lnTo>
                  <a:pt x="0" y="9028887"/>
                </a:lnTo>
                <a:lnTo>
                  <a:pt x="0" y="0"/>
                </a:lnTo>
                <a:close/>
              </a:path>
            </a:pathLst>
          </a:custGeom>
          <a:blipFill>
            <a:blip r:embed="rId2">
              <a:alphaModFix amt="25000"/>
            </a:blip>
            <a:stretch>
              <a:fillRect r="-573"/>
            </a:stretch>
          </a:blipFill>
        </p:spPr>
        <p:txBody>
          <a:bodyPr/>
          <a:lstStyle/>
          <a:p>
            <a:endParaRPr lang="en-US"/>
          </a:p>
        </p:txBody>
      </p:sp>
      <p:sp>
        <p:nvSpPr>
          <p:cNvPr id="3" name="Freeform 3"/>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16644" r="-16644"/>
            </a:stretch>
          </a:blipFill>
        </p:spPr>
        <p:txBody>
          <a:bodyPr/>
          <a:lstStyle/>
          <a:p>
            <a:endParaRPr lang="en-US"/>
          </a:p>
        </p:txBody>
      </p:sp>
      <p:sp>
        <p:nvSpPr>
          <p:cNvPr id="4" name="Freeform 4"/>
          <p:cNvSpPr/>
          <p:nvPr/>
        </p:nvSpPr>
        <p:spPr>
          <a:xfrm>
            <a:off x="13489518" y="-3428066"/>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5" name="Group 5"/>
          <p:cNvGrpSpPr/>
          <p:nvPr/>
        </p:nvGrpSpPr>
        <p:grpSpPr>
          <a:xfrm>
            <a:off x="17293116" y="565634"/>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293116" y="657737"/>
            <a:ext cx="397367" cy="28996"/>
            <a:chOff x="0" y="0"/>
            <a:chExt cx="128243" cy="9358"/>
          </a:xfrm>
        </p:grpSpPr>
        <p:sp>
          <p:nvSpPr>
            <p:cNvPr id="9" name="Freeform 9"/>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10" name="TextBox 10"/>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0" y="4760841"/>
            <a:ext cx="18288000" cy="1026975"/>
            <a:chOff x="0" y="0"/>
            <a:chExt cx="4816593" cy="270479"/>
          </a:xfrm>
        </p:grpSpPr>
        <p:sp>
          <p:nvSpPr>
            <p:cNvPr id="12" name="Freeform 12"/>
            <p:cNvSpPr/>
            <p:nvPr/>
          </p:nvSpPr>
          <p:spPr>
            <a:xfrm>
              <a:off x="0" y="0"/>
              <a:ext cx="4816592" cy="270479"/>
            </a:xfrm>
            <a:custGeom>
              <a:avLst/>
              <a:gdLst/>
              <a:ahLst/>
              <a:cxnLst/>
              <a:rect l="l" t="t" r="r" b="b"/>
              <a:pathLst>
                <a:path w="4816592" h="270479">
                  <a:moveTo>
                    <a:pt x="0" y="0"/>
                  </a:moveTo>
                  <a:lnTo>
                    <a:pt x="4816592" y="0"/>
                  </a:lnTo>
                  <a:lnTo>
                    <a:pt x="4816592" y="270479"/>
                  </a:lnTo>
                  <a:lnTo>
                    <a:pt x="0" y="270479"/>
                  </a:lnTo>
                  <a:close/>
                </a:path>
              </a:pathLst>
            </a:custGeom>
            <a:solidFill>
              <a:srgbClr val="1B1918"/>
            </a:solidFill>
          </p:spPr>
          <p:txBody>
            <a:bodyPr/>
            <a:lstStyle/>
            <a:p>
              <a:endParaRPr lang="en-US"/>
            </a:p>
          </p:txBody>
        </p:sp>
        <p:sp>
          <p:nvSpPr>
            <p:cNvPr id="13" name="TextBox 13"/>
            <p:cNvSpPr txBox="1"/>
            <p:nvPr/>
          </p:nvSpPr>
          <p:spPr>
            <a:xfrm>
              <a:off x="0" y="-38100"/>
              <a:ext cx="4816593" cy="308579"/>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268283" y="3764430"/>
            <a:ext cx="3185086" cy="2758141"/>
            <a:chOff x="0" y="0"/>
            <a:chExt cx="4282440" cy="3708400"/>
          </a:xfrm>
        </p:grpSpPr>
        <p:sp>
          <p:nvSpPr>
            <p:cNvPr id="15" name="Freeform 15"/>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4"/>
              <a:stretch>
                <a:fillRect t="-7739" b="-7739"/>
              </a:stretch>
            </a:blipFill>
          </p:spPr>
          <p:txBody>
            <a:bodyPr/>
            <a:lstStyle/>
            <a:p>
              <a:endParaRPr lang="en-US"/>
            </a:p>
          </p:txBody>
        </p:sp>
      </p:grpSp>
      <p:grpSp>
        <p:nvGrpSpPr>
          <p:cNvPr id="16" name="Group 16"/>
          <p:cNvGrpSpPr/>
          <p:nvPr/>
        </p:nvGrpSpPr>
        <p:grpSpPr>
          <a:xfrm>
            <a:off x="3862944" y="3764430"/>
            <a:ext cx="3185086" cy="2758141"/>
            <a:chOff x="0" y="0"/>
            <a:chExt cx="4282440" cy="3708400"/>
          </a:xfrm>
        </p:grpSpPr>
        <p:sp>
          <p:nvSpPr>
            <p:cNvPr id="17" name="Freeform 17"/>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5"/>
              <a:stretch>
                <a:fillRect t="-7739" b="-7739"/>
              </a:stretch>
            </a:blipFill>
          </p:spPr>
          <p:txBody>
            <a:bodyPr/>
            <a:lstStyle/>
            <a:p>
              <a:endParaRPr lang="en-US"/>
            </a:p>
          </p:txBody>
        </p:sp>
      </p:grpSp>
      <p:grpSp>
        <p:nvGrpSpPr>
          <p:cNvPr id="18" name="Group 18"/>
          <p:cNvGrpSpPr/>
          <p:nvPr/>
        </p:nvGrpSpPr>
        <p:grpSpPr>
          <a:xfrm>
            <a:off x="7457605" y="3809533"/>
            <a:ext cx="3185086" cy="2758141"/>
            <a:chOff x="0" y="0"/>
            <a:chExt cx="4282440" cy="3708400"/>
          </a:xfrm>
        </p:grpSpPr>
        <p:sp>
          <p:nvSpPr>
            <p:cNvPr id="19" name="Freeform 19"/>
            <p:cNvSpPr/>
            <p:nvPr/>
          </p:nvSpPr>
          <p:spPr>
            <a:xfrm rot="-5400000">
              <a:off x="287020" y="-287020"/>
              <a:ext cx="3708400" cy="4282440"/>
            </a:xfrm>
            <a:custGeom>
              <a:avLst/>
              <a:gdLst/>
              <a:ahLst/>
              <a:cxnLst/>
              <a:rect l="l" t="t" r="r" b="b"/>
              <a:pathLst>
                <a:path w="3708400" h="4282440">
                  <a:moveTo>
                    <a:pt x="3708400" y="3211830"/>
                  </a:moveTo>
                  <a:lnTo>
                    <a:pt x="3708400" y="1070610"/>
                  </a:lnTo>
                  <a:lnTo>
                    <a:pt x="1854200" y="0"/>
                  </a:lnTo>
                  <a:lnTo>
                    <a:pt x="0" y="1070610"/>
                  </a:lnTo>
                  <a:lnTo>
                    <a:pt x="0" y="3211830"/>
                  </a:lnTo>
                  <a:lnTo>
                    <a:pt x="1854200" y="4282440"/>
                  </a:lnTo>
                  <a:close/>
                </a:path>
              </a:pathLst>
            </a:custGeom>
            <a:blipFill>
              <a:blip r:embed="rId6"/>
              <a:stretch>
                <a:fillRect l="-7739" r="-7739"/>
              </a:stretch>
            </a:blipFill>
          </p:spPr>
          <p:txBody>
            <a:bodyPr/>
            <a:lstStyle/>
            <a:p>
              <a:endParaRPr lang="en-US"/>
            </a:p>
          </p:txBody>
        </p:sp>
      </p:grpSp>
      <p:grpSp>
        <p:nvGrpSpPr>
          <p:cNvPr id="20" name="Group 20"/>
          <p:cNvGrpSpPr/>
          <p:nvPr/>
        </p:nvGrpSpPr>
        <p:grpSpPr>
          <a:xfrm>
            <a:off x="11052266" y="3809533"/>
            <a:ext cx="3185086" cy="2758141"/>
            <a:chOff x="0" y="0"/>
            <a:chExt cx="4282440" cy="3708400"/>
          </a:xfrm>
        </p:grpSpPr>
        <p:sp>
          <p:nvSpPr>
            <p:cNvPr id="21" name="Freeform 21"/>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7"/>
              <a:stretch>
                <a:fillRect t="-7739" b="-7739"/>
              </a:stretch>
            </a:blipFill>
          </p:spPr>
          <p:txBody>
            <a:bodyPr/>
            <a:lstStyle/>
            <a:p>
              <a:endParaRPr lang="en-US"/>
            </a:p>
          </p:txBody>
        </p:sp>
      </p:grpSp>
      <p:grpSp>
        <p:nvGrpSpPr>
          <p:cNvPr id="22" name="Group 22"/>
          <p:cNvGrpSpPr/>
          <p:nvPr/>
        </p:nvGrpSpPr>
        <p:grpSpPr>
          <a:xfrm>
            <a:off x="14644015" y="3764430"/>
            <a:ext cx="3185086" cy="2758141"/>
            <a:chOff x="0" y="0"/>
            <a:chExt cx="4282440" cy="3708400"/>
          </a:xfrm>
        </p:grpSpPr>
        <p:sp>
          <p:nvSpPr>
            <p:cNvPr id="23" name="Freeform 2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8"/>
              <a:stretch>
                <a:fillRect t="-7739" b="-7739"/>
              </a:stretch>
            </a:blipFill>
          </p:spPr>
          <p:txBody>
            <a:bodyPr/>
            <a:lstStyle/>
            <a:p>
              <a:endParaRPr lang="en-US"/>
            </a:p>
          </p:txBody>
        </p:sp>
      </p:grpSp>
      <p:sp>
        <p:nvSpPr>
          <p:cNvPr id="24" name="TextBox 24"/>
          <p:cNvSpPr txBox="1"/>
          <p:nvPr/>
        </p:nvSpPr>
        <p:spPr>
          <a:xfrm>
            <a:off x="493066" y="6677190"/>
            <a:ext cx="2735520" cy="422276"/>
          </a:xfrm>
          <a:prstGeom prst="rect">
            <a:avLst/>
          </a:prstGeom>
        </p:spPr>
        <p:txBody>
          <a:bodyPr lIns="0" tIns="0" rIns="0" bIns="0" rtlCol="0" anchor="t">
            <a:spAutoFit/>
          </a:bodyPr>
          <a:lstStyle/>
          <a:p>
            <a:pPr algn="ctr">
              <a:lnSpc>
                <a:spcPts val="3499"/>
              </a:lnSpc>
              <a:spcBef>
                <a:spcPct val="0"/>
              </a:spcBef>
            </a:pPr>
            <a:r>
              <a:rPr lang="en-US" sz="2499" b="1" dirty="0">
                <a:ln>
                  <a:solidFill>
                    <a:schemeClr val="bg1"/>
                  </a:solidFill>
                </a:ln>
                <a:solidFill>
                  <a:schemeClr val="bg1">
                    <a:lumMod val="75000"/>
                  </a:schemeClr>
                </a:solidFill>
                <a:effectLst>
                  <a:outerShdw blurRad="38100" dist="38100" dir="2700000" algn="tl">
                    <a:srgbClr val="000000">
                      <a:alpha val="43137"/>
                    </a:srgbClr>
                  </a:outerShdw>
                </a:effectLst>
                <a:latin typeface="Slopes"/>
              </a:rPr>
              <a:t>Steven Madden</a:t>
            </a:r>
          </a:p>
        </p:txBody>
      </p:sp>
      <p:sp>
        <p:nvSpPr>
          <p:cNvPr id="25" name="TextBox 25"/>
          <p:cNvSpPr txBox="1"/>
          <p:nvPr/>
        </p:nvSpPr>
        <p:spPr>
          <a:xfrm>
            <a:off x="4087727" y="6677190"/>
            <a:ext cx="2735520" cy="422275"/>
          </a:xfrm>
          <a:prstGeom prst="rect">
            <a:avLst/>
          </a:prstGeom>
        </p:spPr>
        <p:txBody>
          <a:bodyPr lIns="0" tIns="0" rIns="0" bIns="0" rtlCol="0" anchor="t">
            <a:spAutoFit/>
          </a:bodyPr>
          <a:lstStyle/>
          <a:p>
            <a:pPr algn="ctr">
              <a:lnSpc>
                <a:spcPts val="3499"/>
              </a:lnSpc>
              <a:spcBef>
                <a:spcPct val="0"/>
              </a:spcBef>
            </a:pPr>
            <a:r>
              <a:rPr lang="en-US" sz="2499" b="1" dirty="0">
                <a:ln>
                  <a:solidFill>
                    <a:schemeClr val="bg1"/>
                  </a:solidFill>
                </a:ln>
                <a:solidFill>
                  <a:schemeClr val="bg1">
                    <a:lumMod val="75000"/>
                  </a:schemeClr>
                </a:solidFill>
                <a:effectLst>
                  <a:outerShdw blurRad="38100" dist="38100" dir="2700000" algn="tl">
                    <a:srgbClr val="000000">
                      <a:alpha val="43137"/>
                    </a:srgbClr>
                  </a:outerShdw>
                </a:effectLst>
                <a:latin typeface="Slopes"/>
              </a:rPr>
              <a:t>Seven George</a:t>
            </a:r>
          </a:p>
        </p:txBody>
      </p:sp>
      <p:sp>
        <p:nvSpPr>
          <p:cNvPr id="26" name="TextBox 26"/>
          <p:cNvSpPr txBox="1"/>
          <p:nvPr/>
        </p:nvSpPr>
        <p:spPr>
          <a:xfrm>
            <a:off x="7680497" y="6677190"/>
            <a:ext cx="2735520" cy="422275"/>
          </a:xfrm>
          <a:prstGeom prst="rect">
            <a:avLst/>
          </a:prstGeom>
        </p:spPr>
        <p:txBody>
          <a:bodyPr lIns="0" tIns="0" rIns="0" bIns="0" rtlCol="0" anchor="t">
            <a:spAutoFit/>
          </a:bodyPr>
          <a:lstStyle/>
          <a:p>
            <a:pPr algn="ctr">
              <a:lnSpc>
                <a:spcPts val="3499"/>
              </a:lnSpc>
              <a:spcBef>
                <a:spcPct val="0"/>
              </a:spcBef>
            </a:pPr>
            <a:r>
              <a:rPr lang="en-US" sz="2499" b="1" dirty="0">
                <a:ln>
                  <a:solidFill>
                    <a:schemeClr val="bg1"/>
                  </a:solidFill>
                </a:ln>
                <a:solidFill>
                  <a:schemeClr val="bg1">
                    <a:lumMod val="75000"/>
                  </a:schemeClr>
                </a:solidFill>
                <a:effectLst>
                  <a:outerShdw blurRad="38100" dist="38100" dir="2700000" algn="tl">
                    <a:srgbClr val="000000">
                      <a:alpha val="43137"/>
                    </a:srgbClr>
                  </a:outerShdw>
                </a:effectLst>
                <a:latin typeface="Slopes"/>
              </a:rPr>
              <a:t>Laura Zapata</a:t>
            </a:r>
          </a:p>
        </p:txBody>
      </p:sp>
      <p:sp>
        <p:nvSpPr>
          <p:cNvPr id="27" name="TextBox 27"/>
          <p:cNvSpPr txBox="1"/>
          <p:nvPr/>
        </p:nvSpPr>
        <p:spPr>
          <a:xfrm>
            <a:off x="14868797" y="6677190"/>
            <a:ext cx="2735520" cy="422275"/>
          </a:xfrm>
          <a:prstGeom prst="rect">
            <a:avLst/>
          </a:prstGeom>
        </p:spPr>
        <p:txBody>
          <a:bodyPr lIns="0" tIns="0" rIns="0" bIns="0" rtlCol="0" anchor="t">
            <a:spAutoFit/>
          </a:bodyPr>
          <a:lstStyle/>
          <a:p>
            <a:pPr algn="ctr">
              <a:lnSpc>
                <a:spcPts val="3499"/>
              </a:lnSpc>
              <a:spcBef>
                <a:spcPct val="0"/>
              </a:spcBef>
            </a:pPr>
            <a:r>
              <a:rPr lang="en-US" sz="2499" b="1" dirty="0">
                <a:ln>
                  <a:solidFill>
                    <a:schemeClr val="bg1"/>
                  </a:solidFill>
                </a:ln>
                <a:solidFill>
                  <a:schemeClr val="bg1">
                    <a:lumMod val="75000"/>
                  </a:schemeClr>
                </a:solidFill>
                <a:effectLst>
                  <a:outerShdw blurRad="38100" dist="38100" dir="2700000" algn="tl">
                    <a:srgbClr val="000000">
                      <a:alpha val="43137"/>
                    </a:srgbClr>
                  </a:outerShdw>
                </a:effectLst>
                <a:latin typeface="Slopes"/>
              </a:rPr>
              <a:t>Judith Landa-Sanchez</a:t>
            </a:r>
          </a:p>
        </p:txBody>
      </p:sp>
      <p:sp>
        <p:nvSpPr>
          <p:cNvPr id="28" name="TextBox 28"/>
          <p:cNvSpPr txBox="1"/>
          <p:nvPr/>
        </p:nvSpPr>
        <p:spPr>
          <a:xfrm>
            <a:off x="4888854" y="1796266"/>
            <a:ext cx="8510292" cy="1464923"/>
          </a:xfrm>
          <a:prstGeom prst="rect">
            <a:avLst/>
          </a:prstGeom>
        </p:spPr>
        <p:txBody>
          <a:bodyPr lIns="0" tIns="0" rIns="0" bIns="0" rtlCol="0" anchor="t">
            <a:spAutoFit/>
          </a:bodyPr>
          <a:lstStyle/>
          <a:p>
            <a:pPr algn="ctr">
              <a:lnSpc>
                <a:spcPts val="11792"/>
              </a:lnSpc>
            </a:pPr>
            <a:r>
              <a:rPr lang="en-US" sz="9001" b="1" dirty="0">
                <a:ln>
                  <a:solidFill>
                    <a:schemeClr val="bg2">
                      <a:lumMod val="10000"/>
                    </a:schemeClr>
                  </a:solidFill>
                </a:ln>
                <a:solidFill>
                  <a:schemeClr val="bg1">
                    <a:lumMod val="75000"/>
                  </a:schemeClr>
                </a:solidFill>
                <a:effectLst>
                  <a:outerShdw blurRad="38100" dist="38100" dir="2700000" algn="tl">
                    <a:srgbClr val="000000">
                      <a:alpha val="43137"/>
                    </a:srgbClr>
                  </a:outerShdw>
                </a:effectLst>
                <a:latin typeface="Slopes"/>
              </a:rPr>
              <a:t>MEET OUR TEAM</a:t>
            </a:r>
          </a:p>
        </p:txBody>
      </p:sp>
      <p:sp>
        <p:nvSpPr>
          <p:cNvPr id="29" name="TextBox 29"/>
          <p:cNvSpPr txBox="1"/>
          <p:nvPr/>
        </p:nvSpPr>
        <p:spPr>
          <a:xfrm>
            <a:off x="11340530" y="6677190"/>
            <a:ext cx="2735520" cy="422275"/>
          </a:xfrm>
          <a:prstGeom prst="rect">
            <a:avLst/>
          </a:prstGeom>
        </p:spPr>
        <p:txBody>
          <a:bodyPr lIns="0" tIns="0" rIns="0" bIns="0" rtlCol="0" anchor="t">
            <a:spAutoFit/>
          </a:bodyPr>
          <a:lstStyle/>
          <a:p>
            <a:pPr algn="ctr">
              <a:lnSpc>
                <a:spcPts val="3499"/>
              </a:lnSpc>
              <a:spcBef>
                <a:spcPct val="0"/>
              </a:spcBef>
            </a:pPr>
            <a:r>
              <a:rPr lang="en-US" sz="2499" b="1" dirty="0">
                <a:ln>
                  <a:solidFill>
                    <a:schemeClr val="bg1"/>
                  </a:solidFill>
                </a:ln>
                <a:solidFill>
                  <a:schemeClr val="bg1">
                    <a:lumMod val="75000"/>
                  </a:schemeClr>
                </a:solidFill>
                <a:effectLst>
                  <a:outerShdw blurRad="38100" dist="38100" dir="2700000" algn="tl">
                    <a:srgbClr val="000000">
                      <a:alpha val="43137"/>
                    </a:srgbClr>
                  </a:outerShdw>
                </a:effectLst>
                <a:latin typeface="Slopes"/>
              </a:rPr>
              <a:t>Earl J Lewis</a:t>
            </a:r>
          </a:p>
        </p:txBody>
      </p:sp>
      <p:sp>
        <p:nvSpPr>
          <p:cNvPr id="30" name="TextBox 30"/>
          <p:cNvSpPr txBox="1"/>
          <p:nvPr/>
        </p:nvSpPr>
        <p:spPr>
          <a:xfrm>
            <a:off x="1722514" y="7896860"/>
            <a:ext cx="14842971" cy="2481581"/>
          </a:xfrm>
          <a:prstGeom prst="rect">
            <a:avLst/>
          </a:prstGeom>
        </p:spPr>
        <p:txBody>
          <a:bodyPr lIns="0" tIns="0" rIns="0" bIns="0" rtlCol="0" anchor="t">
            <a:spAutoFit/>
          </a:bodyPr>
          <a:lstStyle/>
          <a:p>
            <a:pPr algn="ctr">
              <a:lnSpc>
                <a:spcPts val="3919"/>
              </a:lnSpc>
              <a:spcBef>
                <a:spcPct val="0"/>
              </a:spcBef>
            </a:pPr>
            <a:r>
              <a:rPr lang="en-US" sz="2799" u="sng" dirty="0">
                <a:ln w="0">
                  <a:solidFill>
                    <a:schemeClr val="bg1"/>
                  </a:solidFill>
                </a:ln>
                <a:solidFill>
                  <a:schemeClr val="bg1">
                    <a:lumMod val="75000"/>
                  </a:schemeClr>
                </a:solidFill>
                <a:effectLst>
                  <a:outerShdw blurRad="38100" dist="19050" dir="2700000" algn="tl" rotWithShape="0">
                    <a:schemeClr val="dk1">
                      <a:alpha val="40000"/>
                    </a:schemeClr>
                  </a:outerShdw>
                </a:effectLst>
                <a:latin typeface="Slopes"/>
              </a:rPr>
              <a:t>Data set</a:t>
            </a:r>
            <a:r>
              <a:rPr lang="en-US" sz="2799" dirty="0">
                <a:ln w="0">
                  <a:solidFill>
                    <a:schemeClr val="bg1"/>
                  </a:solidFill>
                </a:ln>
                <a:solidFill>
                  <a:schemeClr val="bg1">
                    <a:lumMod val="75000"/>
                  </a:schemeClr>
                </a:solidFill>
                <a:effectLst>
                  <a:outerShdw blurRad="38100" dist="19050" dir="2700000" algn="tl" rotWithShape="0">
                    <a:schemeClr val="dk1">
                      <a:alpha val="40000"/>
                    </a:schemeClr>
                  </a:outerShdw>
                </a:effectLst>
                <a:latin typeface="Slopes"/>
              </a:rPr>
              <a:t>: </a:t>
            </a:r>
            <a:r>
              <a:rPr lang="en-US" sz="2799" dirty="0">
                <a:ln w="0">
                  <a:solidFill>
                    <a:schemeClr val="bg1"/>
                  </a:solidFill>
                </a:ln>
                <a:solidFill>
                  <a:schemeClr val="bg1">
                    <a:lumMod val="75000"/>
                  </a:schemeClr>
                </a:solidFill>
                <a:effectLst>
                  <a:outerShdw blurRad="38100" dist="19050" dir="2700000" algn="tl" rotWithShape="0">
                    <a:schemeClr val="dk1">
                      <a:alpha val="40000"/>
                    </a:schemeClr>
                  </a:outerShdw>
                </a:effectLst>
                <a:latin typeface="Slopes"/>
                <a:hlinkClick r:id="rId9">
                  <a:extLst>
                    <a:ext uri="{A12FA001-AC4F-418D-AE19-62706E023703}">
                      <ahyp:hlinkClr xmlns:ahyp="http://schemas.microsoft.com/office/drawing/2018/hyperlinkcolor" val="tx"/>
                    </a:ext>
                  </a:extLst>
                </a:hlinkClick>
              </a:rPr>
              <a:t>https://www.kaggle.com/datasets/scarfsman/magic-the-gathering-winning-pioneer-decks</a:t>
            </a:r>
            <a:endParaRPr lang="en-US" sz="2799" dirty="0">
              <a:ln w="0">
                <a:solidFill>
                  <a:schemeClr val="bg1"/>
                </a:solidFill>
              </a:ln>
              <a:solidFill>
                <a:schemeClr val="bg1">
                  <a:lumMod val="75000"/>
                </a:schemeClr>
              </a:solidFill>
              <a:effectLst>
                <a:outerShdw blurRad="38100" dist="19050" dir="2700000" algn="tl" rotWithShape="0">
                  <a:schemeClr val="dk1">
                    <a:alpha val="40000"/>
                  </a:schemeClr>
                </a:outerShdw>
              </a:effectLst>
              <a:latin typeface="Slopes"/>
            </a:endParaRPr>
          </a:p>
          <a:p>
            <a:pPr algn="ctr">
              <a:lnSpc>
                <a:spcPts val="3919"/>
              </a:lnSpc>
              <a:spcBef>
                <a:spcPct val="0"/>
              </a:spcBef>
            </a:pPr>
            <a:r>
              <a:rPr lang="en-US" sz="2799" dirty="0">
                <a:ln w="0">
                  <a:solidFill>
                    <a:schemeClr val="bg1"/>
                  </a:solidFill>
                </a:ln>
                <a:solidFill>
                  <a:schemeClr val="bg1">
                    <a:lumMod val="75000"/>
                  </a:schemeClr>
                </a:solidFill>
                <a:effectLst>
                  <a:outerShdw blurRad="38100" dist="19050" dir="2700000" algn="tl" rotWithShape="0">
                    <a:schemeClr val="dk1">
                      <a:alpha val="40000"/>
                    </a:schemeClr>
                  </a:outerShdw>
                </a:effectLst>
                <a:latin typeface="Slopes"/>
              </a:rPr>
              <a:t> </a:t>
            </a:r>
          </a:p>
          <a:p>
            <a:pPr algn="ctr">
              <a:lnSpc>
                <a:spcPts val="3919"/>
              </a:lnSpc>
              <a:spcBef>
                <a:spcPct val="0"/>
              </a:spcBef>
            </a:pPr>
            <a:r>
              <a:rPr lang="en-US" sz="2799" u="sng" dirty="0">
                <a:ln w="0">
                  <a:solidFill>
                    <a:schemeClr val="bg1"/>
                  </a:solidFill>
                </a:ln>
                <a:solidFill>
                  <a:schemeClr val="bg1">
                    <a:lumMod val="75000"/>
                  </a:schemeClr>
                </a:solidFill>
                <a:effectLst>
                  <a:outerShdw blurRad="38100" dist="19050" dir="2700000" algn="tl" rotWithShape="0">
                    <a:schemeClr val="dk1">
                      <a:alpha val="40000"/>
                    </a:schemeClr>
                  </a:outerShdw>
                </a:effectLst>
                <a:latin typeface="Slopes"/>
              </a:rPr>
              <a:t>Thesis:</a:t>
            </a:r>
            <a:r>
              <a:rPr lang="en-US" sz="2799" dirty="0">
                <a:ln w="0">
                  <a:solidFill>
                    <a:schemeClr val="bg1"/>
                  </a:solidFill>
                </a:ln>
                <a:solidFill>
                  <a:schemeClr val="bg1">
                    <a:lumMod val="75000"/>
                  </a:schemeClr>
                </a:solidFill>
                <a:effectLst>
                  <a:outerShdw blurRad="38100" dist="19050" dir="2700000" algn="tl" rotWithShape="0">
                    <a:schemeClr val="dk1">
                      <a:alpha val="40000"/>
                    </a:schemeClr>
                  </a:outerShdw>
                </a:effectLst>
                <a:latin typeface="Slopes"/>
              </a:rPr>
              <a:t> We will utilize data to delve into tournament decks within the card game Magic: The Gathering. Our aim is to discern patterns within popular decks to identify potential  strategies.</a:t>
            </a:r>
          </a:p>
          <a:p>
            <a:pPr algn="ctr">
              <a:lnSpc>
                <a:spcPts val="3919"/>
              </a:lnSpc>
              <a:spcBef>
                <a:spcPct val="0"/>
              </a:spcBef>
            </a:pPr>
            <a:endParaRPr lang="en-US" sz="2799" dirty="0">
              <a:solidFill>
                <a:srgbClr val="000000"/>
              </a:solidFill>
              <a:latin typeface="Slope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144500"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0" y="0"/>
            <a:ext cx="18278273" cy="10287000"/>
          </a:xfrm>
          <a:custGeom>
            <a:avLst/>
            <a:gdLst/>
            <a:ahLst/>
            <a:cxnLst/>
            <a:rect l="l" t="t" r="r" b="b"/>
            <a:pathLst>
              <a:path w="18278273" h="10287000">
                <a:moveTo>
                  <a:pt x="0" y="0"/>
                </a:moveTo>
                <a:lnTo>
                  <a:pt x="18278273" y="0"/>
                </a:lnTo>
                <a:lnTo>
                  <a:pt x="18278273" y="10287000"/>
                </a:lnTo>
                <a:lnTo>
                  <a:pt x="0" y="10287000"/>
                </a:lnTo>
                <a:lnTo>
                  <a:pt x="0" y="0"/>
                </a:lnTo>
                <a:close/>
              </a:path>
            </a:pathLst>
          </a:custGeom>
          <a:blipFill>
            <a:blip r:embed="rId3">
              <a:alphaModFix amt="60000"/>
            </a:blip>
            <a:stretch>
              <a:fillRect l="-28263" t="-14097" b="-14097"/>
            </a:stretch>
          </a:blipFill>
        </p:spPr>
        <p:txBody>
          <a:bodyPr/>
          <a:lstStyle/>
          <a:p>
            <a:endParaRPr lang="en-US"/>
          </a:p>
        </p:txBody>
      </p:sp>
      <p:grpSp>
        <p:nvGrpSpPr>
          <p:cNvPr id="10" name="Group 10"/>
          <p:cNvGrpSpPr/>
          <p:nvPr/>
        </p:nvGrpSpPr>
        <p:grpSpPr>
          <a:xfrm rot="-5400000">
            <a:off x="17608159" y="8578459"/>
            <a:ext cx="997448" cy="362234"/>
            <a:chOff x="0" y="0"/>
            <a:chExt cx="1154854" cy="419398"/>
          </a:xfrm>
        </p:grpSpPr>
        <p:sp>
          <p:nvSpPr>
            <p:cNvPr id="11" name="Freeform 11"/>
            <p:cNvSpPr/>
            <p:nvPr/>
          </p:nvSpPr>
          <p:spPr>
            <a:xfrm>
              <a:off x="0" y="0"/>
              <a:ext cx="1154854" cy="419398"/>
            </a:xfrm>
            <a:custGeom>
              <a:avLst/>
              <a:gdLst/>
              <a:ahLst/>
              <a:cxnLst/>
              <a:rect l="l" t="t" r="r" b="b"/>
              <a:pathLst>
                <a:path w="1154854" h="419398">
                  <a:moveTo>
                    <a:pt x="577427" y="0"/>
                  </a:moveTo>
                  <a:lnTo>
                    <a:pt x="1154854" y="419398"/>
                  </a:lnTo>
                  <a:lnTo>
                    <a:pt x="0" y="419398"/>
                  </a:lnTo>
                  <a:lnTo>
                    <a:pt x="577427" y="0"/>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12" name="TextBox 12"/>
            <p:cNvSpPr txBox="1"/>
            <p:nvPr/>
          </p:nvSpPr>
          <p:spPr>
            <a:xfrm>
              <a:off x="180446" y="156621"/>
              <a:ext cx="793962" cy="232821"/>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2905413" y="3350585"/>
            <a:ext cx="807124" cy="807124"/>
            <a:chOff x="0" y="0"/>
            <a:chExt cx="812800" cy="812800"/>
          </a:xfrm>
        </p:grpSpPr>
        <p:sp>
          <p:nvSpPr>
            <p:cNvPr id="14" name="Freeform 1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3131"/>
            </a:solidFill>
          </p:spPr>
          <p:txBody>
            <a:bodyPr/>
            <a:lstStyle/>
            <a:p>
              <a:endParaRPr lang="en-US"/>
            </a:p>
          </p:txBody>
        </p:sp>
        <p:sp>
          <p:nvSpPr>
            <p:cNvPr id="15" name="TextBox 1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2905413" y="6042410"/>
            <a:ext cx="807124" cy="807124"/>
            <a:chOff x="0" y="0"/>
            <a:chExt cx="812800" cy="812800"/>
          </a:xfrm>
        </p:grpSpPr>
        <p:sp>
          <p:nvSpPr>
            <p:cNvPr id="17" name="Freeform 1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3131"/>
            </a:solidFill>
          </p:spPr>
          <p:txBody>
            <a:bodyPr/>
            <a:lstStyle/>
            <a:p>
              <a:endParaRPr lang="en-US"/>
            </a:p>
          </p:txBody>
        </p:sp>
        <p:sp>
          <p:nvSpPr>
            <p:cNvPr id="18" name="TextBox 18"/>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6823440" y="952500"/>
            <a:ext cx="4641120" cy="1140460"/>
          </a:xfrm>
          <a:prstGeom prst="rect">
            <a:avLst/>
          </a:prstGeom>
        </p:spPr>
        <p:txBody>
          <a:bodyPr lIns="0" tIns="0" rIns="0" bIns="0" rtlCol="0" anchor="t">
            <a:spAutoFit/>
          </a:bodyPr>
          <a:lstStyle/>
          <a:p>
            <a:pPr algn="l">
              <a:lnSpc>
                <a:spcPts val="9169"/>
              </a:lnSpc>
            </a:pPr>
            <a:r>
              <a:rPr lang="en-US" sz="6999">
                <a:solidFill>
                  <a:srgbClr val="FFFFFF"/>
                </a:solidFill>
                <a:latin typeface="Slopes"/>
              </a:rPr>
              <a:t>DATA CLEANING</a:t>
            </a:r>
          </a:p>
        </p:txBody>
      </p:sp>
      <p:sp>
        <p:nvSpPr>
          <p:cNvPr id="20" name="TextBox 20"/>
          <p:cNvSpPr txBox="1"/>
          <p:nvPr/>
        </p:nvSpPr>
        <p:spPr>
          <a:xfrm>
            <a:off x="3032910" y="3549329"/>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000000"/>
                </a:solidFill>
                <a:latin typeface="Open Sans Bold"/>
              </a:rPr>
              <a:t>01</a:t>
            </a:r>
          </a:p>
        </p:txBody>
      </p:sp>
      <p:sp>
        <p:nvSpPr>
          <p:cNvPr id="21" name="TextBox 21"/>
          <p:cNvSpPr txBox="1"/>
          <p:nvPr/>
        </p:nvSpPr>
        <p:spPr>
          <a:xfrm>
            <a:off x="3032910" y="6241154"/>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000000"/>
                </a:solidFill>
                <a:latin typeface="Open Sans Bold"/>
              </a:rPr>
              <a:t>02</a:t>
            </a:r>
          </a:p>
        </p:txBody>
      </p:sp>
      <p:sp>
        <p:nvSpPr>
          <p:cNvPr id="22" name="TextBox 22"/>
          <p:cNvSpPr txBox="1"/>
          <p:nvPr/>
        </p:nvSpPr>
        <p:spPr>
          <a:xfrm>
            <a:off x="3909596" y="3302960"/>
            <a:ext cx="10925216" cy="1054100"/>
          </a:xfrm>
          <a:prstGeom prst="rect">
            <a:avLst/>
          </a:prstGeom>
        </p:spPr>
        <p:txBody>
          <a:bodyPr lIns="0" tIns="0" rIns="0" bIns="0" rtlCol="0" anchor="t">
            <a:spAutoFit/>
          </a:bodyPr>
          <a:lstStyle/>
          <a:p>
            <a:pPr algn="l">
              <a:lnSpc>
                <a:spcPts val="2800"/>
              </a:lnSpc>
              <a:spcBef>
                <a:spcPct val="0"/>
              </a:spcBef>
            </a:pPr>
            <a:r>
              <a:rPr lang="en-US" sz="2000">
                <a:solidFill>
                  <a:srgbClr val="FFFFFF"/>
                </a:solidFill>
                <a:latin typeface="Canva Sans"/>
              </a:rPr>
              <a:t>First, we dropped the unnecessary Date Posted column and the redundant Euro value column. To address misleading null values, we marked all lands as ['L'] in both the Colours and Mana Cost columns.</a:t>
            </a:r>
          </a:p>
        </p:txBody>
      </p:sp>
      <p:sp>
        <p:nvSpPr>
          <p:cNvPr id="23" name="TextBox 23"/>
          <p:cNvSpPr txBox="1"/>
          <p:nvPr/>
        </p:nvSpPr>
        <p:spPr>
          <a:xfrm>
            <a:off x="3909596" y="5885615"/>
            <a:ext cx="10925216" cy="1054100"/>
          </a:xfrm>
          <a:prstGeom prst="rect">
            <a:avLst/>
          </a:prstGeom>
        </p:spPr>
        <p:txBody>
          <a:bodyPr lIns="0" tIns="0" rIns="0" bIns="0" rtlCol="0" anchor="t">
            <a:spAutoFit/>
          </a:bodyPr>
          <a:lstStyle/>
          <a:p>
            <a:pPr algn="l">
              <a:lnSpc>
                <a:spcPts val="2800"/>
              </a:lnSpc>
              <a:spcBef>
                <a:spcPct val="0"/>
              </a:spcBef>
            </a:pPr>
            <a:r>
              <a:rPr lang="en-US" sz="2000">
                <a:solidFill>
                  <a:srgbClr val="FFFFFF"/>
                </a:solidFill>
                <a:latin typeface="Canva Sans"/>
              </a:rPr>
              <a:t>We converted the printing date to DateTime by adding a timestamp and creating a Printing Dates column. We mainly used this DataFrame but created another by dropping null values from the Price USD column for our line regressions.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041285"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262635" y="5274329"/>
            <a:ext cx="8977431" cy="9028888"/>
          </a:xfrm>
          <a:custGeom>
            <a:avLst/>
            <a:gdLst/>
            <a:ahLst/>
            <a:cxnLst/>
            <a:rect l="l" t="t" r="r" b="b"/>
            <a:pathLst>
              <a:path w="8977431" h="9028888">
                <a:moveTo>
                  <a:pt x="0" y="0"/>
                </a:moveTo>
                <a:lnTo>
                  <a:pt x="8977430" y="0"/>
                </a:lnTo>
                <a:lnTo>
                  <a:pt x="8977430" y="9028887"/>
                </a:lnTo>
                <a:lnTo>
                  <a:pt x="0" y="9028887"/>
                </a:lnTo>
                <a:lnTo>
                  <a:pt x="0" y="0"/>
                </a:lnTo>
                <a:close/>
              </a:path>
            </a:pathLst>
          </a:custGeom>
          <a:blipFill>
            <a:blip r:embed="rId2">
              <a:alphaModFix amt="25000"/>
            </a:blip>
            <a:stretch>
              <a:fillRect r="-573"/>
            </a:stretch>
          </a:blipFill>
        </p:spPr>
        <p:txBody>
          <a:bodyPr/>
          <a:lstStyle/>
          <a:p>
            <a:endParaRPr lang="en-US"/>
          </a:p>
        </p:txBody>
      </p:sp>
      <p:sp>
        <p:nvSpPr>
          <p:cNvPr id="10" name="Freeform 10"/>
          <p:cNvSpPr/>
          <p:nvPr/>
        </p:nvSpPr>
        <p:spPr>
          <a:xfrm>
            <a:off x="181002" y="4446787"/>
            <a:ext cx="6299023" cy="3779414"/>
          </a:xfrm>
          <a:custGeom>
            <a:avLst/>
            <a:gdLst/>
            <a:ahLst/>
            <a:cxnLst/>
            <a:rect l="l" t="t" r="r" b="b"/>
            <a:pathLst>
              <a:path w="6299023" h="3779414">
                <a:moveTo>
                  <a:pt x="0" y="0"/>
                </a:moveTo>
                <a:lnTo>
                  <a:pt x="6299023" y="0"/>
                </a:lnTo>
                <a:lnTo>
                  <a:pt x="6299023" y="3779414"/>
                </a:lnTo>
                <a:lnTo>
                  <a:pt x="0" y="3779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Freeform 11"/>
          <p:cNvSpPr/>
          <p:nvPr/>
        </p:nvSpPr>
        <p:spPr>
          <a:xfrm>
            <a:off x="23275" y="-1533513"/>
            <a:ext cx="18241451" cy="4560363"/>
          </a:xfrm>
          <a:custGeom>
            <a:avLst/>
            <a:gdLst/>
            <a:ahLst/>
            <a:cxnLst/>
            <a:rect l="l" t="t" r="r" b="b"/>
            <a:pathLst>
              <a:path w="18241451" h="4560363">
                <a:moveTo>
                  <a:pt x="0" y="0"/>
                </a:moveTo>
                <a:lnTo>
                  <a:pt x="18241450" y="0"/>
                </a:lnTo>
                <a:lnTo>
                  <a:pt x="18241450" y="4560363"/>
                </a:lnTo>
                <a:lnTo>
                  <a:pt x="0" y="4560363"/>
                </a:lnTo>
                <a:lnTo>
                  <a:pt x="0" y="0"/>
                </a:lnTo>
                <a:close/>
              </a:path>
            </a:pathLst>
          </a:custGeom>
          <a:blipFill>
            <a:blip r:embed="rId5"/>
            <a:stretch>
              <a:fillRect/>
            </a:stretch>
          </a:blipFill>
        </p:spPr>
        <p:txBody>
          <a:bodyPr/>
          <a:lstStyle/>
          <a:p>
            <a:endParaRPr lang="en-US"/>
          </a:p>
        </p:txBody>
      </p:sp>
      <p:sp>
        <p:nvSpPr>
          <p:cNvPr id="12" name="TextBox 12"/>
          <p:cNvSpPr txBox="1"/>
          <p:nvPr/>
        </p:nvSpPr>
        <p:spPr>
          <a:xfrm>
            <a:off x="6774734" y="4198578"/>
            <a:ext cx="4738532" cy="4578350"/>
          </a:xfrm>
          <a:prstGeom prst="rect">
            <a:avLst/>
          </a:prstGeom>
        </p:spPr>
        <p:txBody>
          <a:bodyPr lIns="0" tIns="0" rIns="0" bIns="0" rtlCol="0" anchor="t">
            <a:spAutoFit/>
          </a:bodyPr>
          <a:lstStyle/>
          <a:p>
            <a:pPr marL="431801" lvl="1" indent="-215900" algn="l">
              <a:lnSpc>
                <a:spcPts val="2800"/>
              </a:lnSpc>
              <a:buFont typeface="Arial"/>
              <a:buChar char="•"/>
            </a:pPr>
            <a:r>
              <a:rPr lang="en-US" sz="2000">
                <a:solidFill>
                  <a:srgbClr val="FFFFFF"/>
                </a:solidFill>
                <a:latin typeface="Canva Sans"/>
              </a:rPr>
              <a:t> Looking at the average converted mana cost per card in these archetypes, we see the vast majority of them keep their average converted mana cost at two or slightly lower.</a:t>
            </a:r>
          </a:p>
          <a:p>
            <a:pPr algn="l">
              <a:lnSpc>
                <a:spcPts val="2800"/>
              </a:lnSpc>
            </a:pPr>
            <a:r>
              <a:rPr lang="en-US" sz="2000">
                <a:solidFill>
                  <a:srgbClr val="FFFFFF"/>
                </a:solidFill>
                <a:latin typeface="Canva Sans"/>
              </a:rPr>
              <a:t> </a:t>
            </a:r>
          </a:p>
          <a:p>
            <a:pPr marL="431801" lvl="1" indent="-215900" algn="l">
              <a:lnSpc>
                <a:spcPts val="2800"/>
              </a:lnSpc>
              <a:buFont typeface="Arial"/>
              <a:buChar char="•"/>
            </a:pPr>
            <a:r>
              <a:rPr lang="en-US" sz="2000">
                <a:solidFill>
                  <a:srgbClr val="FFFFFF"/>
                </a:solidFill>
                <a:latin typeface="Canva Sans"/>
              </a:rPr>
              <a:t>So if we are interested in build a competitive deck, we see we want to keep our converted mana cost around two per card.</a:t>
            </a:r>
          </a:p>
          <a:p>
            <a:pPr algn="l">
              <a:lnSpc>
                <a:spcPts val="2800"/>
              </a:lnSpc>
            </a:pPr>
            <a:endParaRPr lang="en-US" sz="2000">
              <a:solidFill>
                <a:srgbClr val="FFFFFF"/>
              </a:solidFill>
              <a:latin typeface="Canva Sans"/>
            </a:endParaRPr>
          </a:p>
          <a:p>
            <a:pPr algn="l">
              <a:lnSpc>
                <a:spcPts val="2800"/>
              </a:lnSpc>
            </a:pPr>
            <a:endParaRPr lang="en-US" sz="2000">
              <a:solidFill>
                <a:srgbClr val="FFFFFF"/>
              </a:solidFill>
              <a:latin typeface="Canva Sans"/>
            </a:endParaRPr>
          </a:p>
        </p:txBody>
      </p:sp>
      <p:sp>
        <p:nvSpPr>
          <p:cNvPr id="13" name="Freeform 13"/>
          <p:cNvSpPr/>
          <p:nvPr/>
        </p:nvSpPr>
        <p:spPr>
          <a:xfrm>
            <a:off x="12204082" y="4231446"/>
            <a:ext cx="6060643" cy="4545482"/>
          </a:xfrm>
          <a:custGeom>
            <a:avLst/>
            <a:gdLst/>
            <a:ahLst/>
            <a:cxnLst/>
            <a:rect l="l" t="t" r="r" b="b"/>
            <a:pathLst>
              <a:path w="6060643" h="4545482">
                <a:moveTo>
                  <a:pt x="0" y="0"/>
                </a:moveTo>
                <a:lnTo>
                  <a:pt x="6060643" y="0"/>
                </a:lnTo>
                <a:lnTo>
                  <a:pt x="6060643" y="4545482"/>
                </a:lnTo>
                <a:lnTo>
                  <a:pt x="0" y="454548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4" name="TextBox 14"/>
          <p:cNvSpPr txBox="1"/>
          <p:nvPr/>
        </p:nvSpPr>
        <p:spPr>
          <a:xfrm>
            <a:off x="181002" y="2931600"/>
            <a:ext cx="17904378" cy="854076"/>
          </a:xfrm>
          <a:prstGeom prst="rect">
            <a:avLst/>
          </a:prstGeom>
        </p:spPr>
        <p:txBody>
          <a:bodyPr lIns="0" tIns="0" rIns="0" bIns="0" rtlCol="0" anchor="t">
            <a:spAutoFit/>
          </a:bodyPr>
          <a:lstStyle/>
          <a:p>
            <a:pPr algn="ctr">
              <a:lnSpc>
                <a:spcPts val="6999"/>
              </a:lnSpc>
              <a:spcBef>
                <a:spcPct val="0"/>
              </a:spcBef>
            </a:pPr>
            <a:r>
              <a:rPr lang="en-US" sz="4999">
                <a:solidFill>
                  <a:srgbClr val="FFFFFF"/>
                </a:solidFill>
                <a:latin typeface="Slopes"/>
              </a:rPr>
              <a:t>What is the average converted mana cost of decks, and is there a discernible threshold?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041285"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262635" y="5274329"/>
            <a:ext cx="8977431" cy="9028888"/>
          </a:xfrm>
          <a:custGeom>
            <a:avLst/>
            <a:gdLst/>
            <a:ahLst/>
            <a:cxnLst/>
            <a:rect l="l" t="t" r="r" b="b"/>
            <a:pathLst>
              <a:path w="8977431" h="9028888">
                <a:moveTo>
                  <a:pt x="0" y="0"/>
                </a:moveTo>
                <a:lnTo>
                  <a:pt x="8977430" y="0"/>
                </a:lnTo>
                <a:lnTo>
                  <a:pt x="8977430" y="9028887"/>
                </a:lnTo>
                <a:lnTo>
                  <a:pt x="0" y="9028887"/>
                </a:lnTo>
                <a:lnTo>
                  <a:pt x="0" y="0"/>
                </a:lnTo>
                <a:close/>
              </a:path>
            </a:pathLst>
          </a:custGeom>
          <a:blipFill>
            <a:blip r:embed="rId2">
              <a:alphaModFix amt="25000"/>
            </a:blip>
            <a:stretch>
              <a:fillRect r="-573"/>
            </a:stretch>
          </a:blipFill>
        </p:spPr>
        <p:txBody>
          <a:bodyPr/>
          <a:lstStyle/>
          <a:p>
            <a:endParaRPr lang="en-US"/>
          </a:p>
        </p:txBody>
      </p:sp>
      <p:sp>
        <p:nvSpPr>
          <p:cNvPr id="10" name="Freeform 10"/>
          <p:cNvSpPr/>
          <p:nvPr/>
        </p:nvSpPr>
        <p:spPr>
          <a:xfrm>
            <a:off x="0" y="0"/>
            <a:ext cx="18296930" cy="10287000"/>
          </a:xfrm>
          <a:custGeom>
            <a:avLst/>
            <a:gdLst/>
            <a:ahLst/>
            <a:cxnLst/>
            <a:rect l="l" t="t" r="r" b="b"/>
            <a:pathLst>
              <a:path w="18296930" h="10287000">
                <a:moveTo>
                  <a:pt x="0" y="0"/>
                </a:moveTo>
                <a:lnTo>
                  <a:pt x="18296930" y="0"/>
                </a:lnTo>
                <a:lnTo>
                  <a:pt x="18296930" y="10287000"/>
                </a:lnTo>
                <a:lnTo>
                  <a:pt x="0" y="10287000"/>
                </a:lnTo>
                <a:lnTo>
                  <a:pt x="0" y="0"/>
                </a:lnTo>
                <a:close/>
              </a:path>
            </a:pathLst>
          </a:custGeom>
          <a:blipFill>
            <a:blip r:embed="rId3">
              <a:alphaModFix amt="60000"/>
            </a:blip>
            <a:stretch>
              <a:fillRect/>
            </a:stretch>
          </a:blipFill>
        </p:spPr>
        <p:txBody>
          <a:bodyPr/>
          <a:lstStyle/>
          <a:p>
            <a:endParaRPr lang="en-US"/>
          </a:p>
        </p:txBody>
      </p:sp>
      <p:grpSp>
        <p:nvGrpSpPr>
          <p:cNvPr id="11" name="Group 11"/>
          <p:cNvGrpSpPr/>
          <p:nvPr/>
        </p:nvGrpSpPr>
        <p:grpSpPr>
          <a:xfrm>
            <a:off x="4867640" y="2411871"/>
            <a:ext cx="8552719" cy="3891707"/>
            <a:chOff x="0" y="0"/>
            <a:chExt cx="2252568" cy="1024976"/>
          </a:xfrm>
        </p:grpSpPr>
        <p:sp>
          <p:nvSpPr>
            <p:cNvPr id="12" name="Freeform 12"/>
            <p:cNvSpPr/>
            <p:nvPr/>
          </p:nvSpPr>
          <p:spPr>
            <a:xfrm>
              <a:off x="0" y="0"/>
              <a:ext cx="2252568" cy="1024976"/>
            </a:xfrm>
            <a:custGeom>
              <a:avLst/>
              <a:gdLst/>
              <a:ahLst/>
              <a:cxnLst/>
              <a:rect l="l" t="t" r="r" b="b"/>
              <a:pathLst>
                <a:path w="2252568" h="1024976">
                  <a:moveTo>
                    <a:pt x="46165" y="0"/>
                  </a:moveTo>
                  <a:lnTo>
                    <a:pt x="2206403" y="0"/>
                  </a:lnTo>
                  <a:cubicBezTo>
                    <a:pt x="2231899" y="0"/>
                    <a:pt x="2252568" y="20669"/>
                    <a:pt x="2252568" y="46165"/>
                  </a:cubicBezTo>
                  <a:lnTo>
                    <a:pt x="2252568" y="978811"/>
                  </a:lnTo>
                  <a:cubicBezTo>
                    <a:pt x="2252568" y="1004307"/>
                    <a:pt x="2231899" y="1024976"/>
                    <a:pt x="2206403" y="1024976"/>
                  </a:cubicBezTo>
                  <a:lnTo>
                    <a:pt x="46165" y="1024976"/>
                  </a:lnTo>
                  <a:cubicBezTo>
                    <a:pt x="20669" y="1024976"/>
                    <a:pt x="0" y="1004307"/>
                    <a:pt x="0" y="978811"/>
                  </a:cubicBezTo>
                  <a:lnTo>
                    <a:pt x="0" y="46165"/>
                  </a:lnTo>
                  <a:cubicBezTo>
                    <a:pt x="0" y="20669"/>
                    <a:pt x="20669" y="0"/>
                    <a:pt x="46165" y="0"/>
                  </a:cubicBezTo>
                  <a:close/>
                </a:path>
              </a:pathLst>
            </a:custGeom>
            <a:solidFill>
              <a:srgbClr val="000000">
                <a:alpha val="60000"/>
              </a:srgbClr>
            </a:solidFill>
          </p:spPr>
          <p:txBody>
            <a:bodyPr/>
            <a:lstStyle/>
            <a:p>
              <a:endParaRPr lang="en-US"/>
            </a:p>
          </p:txBody>
        </p:sp>
        <p:sp>
          <p:nvSpPr>
            <p:cNvPr id="13" name="TextBox 13"/>
            <p:cNvSpPr txBox="1"/>
            <p:nvPr/>
          </p:nvSpPr>
          <p:spPr>
            <a:xfrm>
              <a:off x="0" y="-38100"/>
              <a:ext cx="2252568" cy="1063076"/>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300635" y="6798878"/>
            <a:ext cx="17686730" cy="3328682"/>
          </a:xfrm>
          <a:custGeom>
            <a:avLst/>
            <a:gdLst/>
            <a:ahLst/>
            <a:cxnLst/>
            <a:rect l="l" t="t" r="r" b="b"/>
            <a:pathLst>
              <a:path w="17686730" h="3328682">
                <a:moveTo>
                  <a:pt x="0" y="0"/>
                </a:moveTo>
                <a:lnTo>
                  <a:pt x="17686730" y="0"/>
                </a:lnTo>
                <a:lnTo>
                  <a:pt x="17686730" y="3328682"/>
                </a:lnTo>
                <a:lnTo>
                  <a:pt x="0" y="3328682"/>
                </a:lnTo>
                <a:lnTo>
                  <a:pt x="0" y="0"/>
                </a:lnTo>
                <a:close/>
              </a:path>
            </a:pathLst>
          </a:custGeom>
          <a:blipFill>
            <a:blip r:embed="rId4">
              <a:alphaModFix amt="71000"/>
            </a:blip>
            <a:stretch>
              <a:fillRect/>
            </a:stretch>
          </a:blipFill>
        </p:spPr>
        <p:txBody>
          <a:bodyPr/>
          <a:lstStyle/>
          <a:p>
            <a:endParaRPr lang="en-US"/>
          </a:p>
        </p:txBody>
      </p:sp>
      <p:sp>
        <p:nvSpPr>
          <p:cNvPr id="15" name="TextBox 15"/>
          <p:cNvSpPr txBox="1"/>
          <p:nvPr/>
        </p:nvSpPr>
        <p:spPr>
          <a:xfrm>
            <a:off x="5136620" y="2706373"/>
            <a:ext cx="8283740" cy="3168650"/>
          </a:xfrm>
          <a:prstGeom prst="rect">
            <a:avLst/>
          </a:prstGeom>
        </p:spPr>
        <p:txBody>
          <a:bodyPr lIns="0" tIns="0" rIns="0" bIns="0" rtlCol="0" anchor="t">
            <a:spAutoFit/>
          </a:bodyPr>
          <a:lstStyle/>
          <a:p>
            <a:pPr marL="0" lvl="0" indent="0" algn="ctr">
              <a:lnSpc>
                <a:spcPts val="2800"/>
              </a:lnSpc>
              <a:spcBef>
                <a:spcPct val="0"/>
              </a:spcBef>
            </a:pPr>
            <a:r>
              <a:rPr lang="en-US" sz="2000" u="none" strike="noStrike">
                <a:solidFill>
                  <a:srgbClr val="FFFFFF"/>
                </a:solidFill>
                <a:latin typeface="Open Sans"/>
              </a:rPr>
              <a:t>They all appear once:</a:t>
            </a:r>
          </a:p>
          <a:p>
            <a:pPr marL="0" lvl="0" indent="0" algn="ctr">
              <a:lnSpc>
                <a:spcPts val="2800"/>
              </a:lnSpc>
              <a:spcBef>
                <a:spcPct val="0"/>
              </a:spcBef>
            </a:pPr>
            <a:r>
              <a:rPr lang="en-US" sz="2000" u="none" strike="noStrike">
                <a:solidFill>
                  <a:srgbClr val="FFFFFF"/>
                </a:solidFill>
                <a:latin typeface="Open Sans"/>
              </a:rPr>
              <a:t>We want to avoid using triple-color cards as much as possible </a:t>
            </a:r>
          </a:p>
          <a:p>
            <a:pPr marL="0" lvl="0" indent="0" algn="ctr">
              <a:lnSpc>
                <a:spcPts val="2800"/>
              </a:lnSpc>
              <a:spcBef>
                <a:spcPct val="0"/>
              </a:spcBef>
            </a:pPr>
            <a:r>
              <a:rPr lang="en-US" sz="2000" u="none" strike="noStrike">
                <a:solidFill>
                  <a:srgbClr val="FFFFFF"/>
                </a:solidFill>
                <a:latin typeface="Open Sans"/>
              </a:rPr>
              <a:t>Black Red U-Blue: </a:t>
            </a:r>
          </a:p>
          <a:p>
            <a:pPr marL="0" lvl="0" indent="0" algn="ctr">
              <a:lnSpc>
                <a:spcPts val="2800"/>
              </a:lnSpc>
              <a:spcBef>
                <a:spcPct val="0"/>
              </a:spcBef>
            </a:pPr>
            <a:r>
              <a:rPr lang="en-US" sz="2000" u="none" strike="noStrike">
                <a:solidFill>
                  <a:srgbClr val="FFFFFF"/>
                </a:solidFill>
                <a:latin typeface="Open Sans"/>
              </a:rPr>
              <a:t>Red UBlue White:</a:t>
            </a:r>
          </a:p>
          <a:p>
            <a:pPr marL="0" lvl="0" indent="0" algn="ctr">
              <a:lnSpc>
                <a:spcPts val="2800"/>
              </a:lnSpc>
              <a:spcBef>
                <a:spcPct val="0"/>
              </a:spcBef>
            </a:pPr>
            <a:r>
              <a:rPr lang="en-US" sz="2000" u="none" strike="noStrike">
                <a:solidFill>
                  <a:srgbClr val="FFFFFF"/>
                </a:solidFill>
                <a:latin typeface="Open Sans"/>
              </a:rPr>
              <a:t>Green Red U-Blue</a:t>
            </a:r>
          </a:p>
          <a:p>
            <a:pPr marL="0" lvl="0" indent="0" algn="ctr">
              <a:lnSpc>
                <a:spcPts val="2800"/>
              </a:lnSpc>
              <a:spcBef>
                <a:spcPct val="0"/>
              </a:spcBef>
            </a:pPr>
            <a:endParaRPr lang="en-US" sz="2000" u="none" strike="noStrike">
              <a:solidFill>
                <a:srgbClr val="FFFFFF"/>
              </a:solidFill>
              <a:latin typeface="Open Sans"/>
            </a:endParaRPr>
          </a:p>
          <a:p>
            <a:pPr marL="0" lvl="0" indent="0" algn="l">
              <a:lnSpc>
                <a:spcPts val="2800"/>
              </a:lnSpc>
              <a:spcBef>
                <a:spcPct val="0"/>
              </a:spcBef>
            </a:pPr>
            <a:r>
              <a:rPr lang="en-US" sz="2000" u="none" strike="noStrike">
                <a:solidFill>
                  <a:srgbClr val="FFFFFF"/>
                </a:solidFill>
                <a:latin typeface="Open Sans"/>
              </a:rPr>
              <a:t>We found out cards that are tripled colored are harder to play due to the mana cost. We concluded the least played card colors are B, R, U, and R, U, W, and G, R, U. They are played at a percentage of under 1%.</a:t>
            </a:r>
          </a:p>
        </p:txBody>
      </p:sp>
      <p:sp>
        <p:nvSpPr>
          <p:cNvPr id="16" name="TextBox 16"/>
          <p:cNvSpPr txBox="1"/>
          <p:nvPr/>
        </p:nvSpPr>
        <p:spPr>
          <a:xfrm>
            <a:off x="4275598" y="1081393"/>
            <a:ext cx="9745734" cy="863600"/>
          </a:xfrm>
          <a:prstGeom prst="rect">
            <a:avLst/>
          </a:prstGeom>
        </p:spPr>
        <p:txBody>
          <a:bodyPr lIns="0" tIns="0" rIns="0" bIns="0" rtlCol="0" anchor="t">
            <a:spAutoFit/>
          </a:bodyPr>
          <a:lstStyle/>
          <a:p>
            <a:pPr algn="ctr">
              <a:lnSpc>
                <a:spcPts val="7000"/>
              </a:lnSpc>
              <a:spcBef>
                <a:spcPct val="0"/>
              </a:spcBef>
            </a:pPr>
            <a:r>
              <a:rPr lang="en-US" sz="5000">
                <a:solidFill>
                  <a:srgbClr val="FFFFFF"/>
                </a:solidFill>
                <a:latin typeface="Slopes"/>
              </a:rPr>
              <a:t>Which colors appear the least?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041285"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5389360" y="2049160"/>
            <a:ext cx="7255878" cy="6188679"/>
            <a:chOff x="0" y="0"/>
            <a:chExt cx="1911013" cy="1629940"/>
          </a:xfrm>
        </p:grpSpPr>
        <p:sp>
          <p:nvSpPr>
            <p:cNvPr id="10" name="Freeform 10"/>
            <p:cNvSpPr/>
            <p:nvPr/>
          </p:nvSpPr>
          <p:spPr>
            <a:xfrm>
              <a:off x="0" y="0"/>
              <a:ext cx="1911013" cy="1629940"/>
            </a:xfrm>
            <a:custGeom>
              <a:avLst/>
              <a:gdLst/>
              <a:ahLst/>
              <a:cxnLst/>
              <a:rect l="l" t="t" r="r" b="b"/>
              <a:pathLst>
                <a:path w="1911013" h="1629940">
                  <a:moveTo>
                    <a:pt x="0" y="0"/>
                  </a:moveTo>
                  <a:lnTo>
                    <a:pt x="1911013" y="0"/>
                  </a:lnTo>
                  <a:lnTo>
                    <a:pt x="1911013" y="1629940"/>
                  </a:lnTo>
                  <a:lnTo>
                    <a:pt x="0" y="1629940"/>
                  </a:lnTo>
                  <a:close/>
                </a:path>
              </a:pathLst>
            </a:custGeom>
            <a:solidFill>
              <a:srgbClr val="000000">
                <a:alpha val="30980"/>
              </a:srgbClr>
            </a:solidFill>
          </p:spPr>
          <p:txBody>
            <a:bodyPr/>
            <a:lstStyle/>
            <a:p>
              <a:endParaRPr lang="en-US"/>
            </a:p>
          </p:txBody>
        </p:sp>
        <p:sp>
          <p:nvSpPr>
            <p:cNvPr id="11" name="TextBox 11"/>
            <p:cNvSpPr txBox="1"/>
            <p:nvPr/>
          </p:nvSpPr>
          <p:spPr>
            <a:xfrm>
              <a:off x="0" y="-38100"/>
              <a:ext cx="1911013" cy="1668040"/>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0" y="4233695"/>
            <a:ext cx="18288000" cy="6053305"/>
          </a:xfrm>
          <a:custGeom>
            <a:avLst/>
            <a:gdLst/>
            <a:ahLst/>
            <a:cxnLst/>
            <a:rect l="l" t="t" r="r" b="b"/>
            <a:pathLst>
              <a:path w="18288000" h="6053305">
                <a:moveTo>
                  <a:pt x="0" y="0"/>
                </a:moveTo>
                <a:lnTo>
                  <a:pt x="18288000" y="0"/>
                </a:lnTo>
                <a:lnTo>
                  <a:pt x="18288000" y="6053305"/>
                </a:lnTo>
                <a:lnTo>
                  <a:pt x="0" y="6053305"/>
                </a:lnTo>
                <a:lnTo>
                  <a:pt x="0" y="0"/>
                </a:lnTo>
                <a:close/>
              </a:path>
            </a:pathLst>
          </a:custGeom>
          <a:blipFill>
            <a:blip r:embed="rId3">
              <a:alphaModFix amt="90000"/>
            </a:blip>
            <a:stretch>
              <a:fillRect l="-523" r="-523"/>
            </a:stretch>
          </a:blipFill>
        </p:spPr>
        <p:txBody>
          <a:bodyPr/>
          <a:lstStyle/>
          <a:p>
            <a:endParaRPr lang="en-US"/>
          </a:p>
        </p:txBody>
      </p:sp>
      <p:sp>
        <p:nvSpPr>
          <p:cNvPr id="13" name="Freeform 13"/>
          <p:cNvSpPr/>
          <p:nvPr/>
        </p:nvSpPr>
        <p:spPr>
          <a:xfrm>
            <a:off x="0" y="-843119"/>
            <a:ext cx="18763616" cy="5076815"/>
          </a:xfrm>
          <a:custGeom>
            <a:avLst/>
            <a:gdLst/>
            <a:ahLst/>
            <a:cxnLst/>
            <a:rect l="l" t="t" r="r" b="b"/>
            <a:pathLst>
              <a:path w="18763616" h="5076815">
                <a:moveTo>
                  <a:pt x="0" y="0"/>
                </a:moveTo>
                <a:lnTo>
                  <a:pt x="18763616" y="0"/>
                </a:lnTo>
                <a:lnTo>
                  <a:pt x="18763616" y="5076814"/>
                </a:lnTo>
                <a:lnTo>
                  <a:pt x="0" y="5076814"/>
                </a:lnTo>
                <a:lnTo>
                  <a:pt x="0" y="0"/>
                </a:lnTo>
                <a:close/>
              </a:path>
            </a:pathLst>
          </a:custGeom>
          <a:blipFill>
            <a:blip r:embed="rId4"/>
            <a:stretch>
              <a:fillRect t="-31113" b="-131113"/>
            </a:stretch>
          </a:blipFill>
        </p:spPr>
        <p:txBody>
          <a:bodyPr/>
          <a:lstStyle/>
          <a:p>
            <a:endParaRPr lang="en-US"/>
          </a:p>
        </p:txBody>
      </p:sp>
      <p:grpSp>
        <p:nvGrpSpPr>
          <p:cNvPr id="14" name="Group 14"/>
          <p:cNvGrpSpPr/>
          <p:nvPr/>
        </p:nvGrpSpPr>
        <p:grpSpPr>
          <a:xfrm>
            <a:off x="1494036" y="1272444"/>
            <a:ext cx="15299928" cy="2166906"/>
            <a:chOff x="0" y="0"/>
            <a:chExt cx="4029611" cy="570708"/>
          </a:xfrm>
        </p:grpSpPr>
        <p:sp>
          <p:nvSpPr>
            <p:cNvPr id="15" name="Freeform 15"/>
            <p:cNvSpPr/>
            <p:nvPr/>
          </p:nvSpPr>
          <p:spPr>
            <a:xfrm>
              <a:off x="0" y="0"/>
              <a:ext cx="4029611" cy="570708"/>
            </a:xfrm>
            <a:custGeom>
              <a:avLst/>
              <a:gdLst/>
              <a:ahLst/>
              <a:cxnLst/>
              <a:rect l="l" t="t" r="r" b="b"/>
              <a:pathLst>
                <a:path w="4029611" h="570708">
                  <a:moveTo>
                    <a:pt x="0" y="0"/>
                  </a:moveTo>
                  <a:lnTo>
                    <a:pt x="4029611" y="0"/>
                  </a:lnTo>
                  <a:lnTo>
                    <a:pt x="4029611" y="570708"/>
                  </a:lnTo>
                  <a:lnTo>
                    <a:pt x="0" y="570708"/>
                  </a:lnTo>
                  <a:close/>
                </a:path>
              </a:pathLst>
            </a:custGeom>
            <a:solidFill>
              <a:srgbClr val="000000">
                <a:alpha val="37647"/>
              </a:srgbClr>
            </a:solidFill>
          </p:spPr>
          <p:txBody>
            <a:bodyPr/>
            <a:lstStyle/>
            <a:p>
              <a:endParaRPr lang="en-US"/>
            </a:p>
          </p:txBody>
        </p:sp>
        <p:sp>
          <p:nvSpPr>
            <p:cNvPr id="16" name="TextBox 16"/>
            <p:cNvSpPr txBox="1"/>
            <p:nvPr/>
          </p:nvSpPr>
          <p:spPr>
            <a:xfrm>
              <a:off x="0" y="-38100"/>
              <a:ext cx="4029611" cy="608808"/>
            </a:xfrm>
            <a:prstGeom prst="rect">
              <a:avLst/>
            </a:prstGeom>
          </p:spPr>
          <p:txBody>
            <a:bodyPr lIns="50800" tIns="50800" rIns="50800" bIns="50800" rtlCol="0" anchor="ctr"/>
            <a:lstStyle/>
            <a:p>
              <a:pPr algn="ctr">
                <a:lnSpc>
                  <a:spcPts val="2659"/>
                </a:lnSpc>
              </a:pPr>
              <a:endParaRPr/>
            </a:p>
          </p:txBody>
        </p:sp>
      </p:grpSp>
      <p:sp>
        <p:nvSpPr>
          <p:cNvPr id="17" name="TextBox 17"/>
          <p:cNvSpPr txBox="1"/>
          <p:nvPr/>
        </p:nvSpPr>
        <p:spPr>
          <a:xfrm>
            <a:off x="1675097" y="1415779"/>
            <a:ext cx="14937807" cy="1842135"/>
          </a:xfrm>
          <a:prstGeom prst="rect">
            <a:avLst/>
          </a:prstGeom>
        </p:spPr>
        <p:txBody>
          <a:bodyPr lIns="0" tIns="0" rIns="0" bIns="0" rtlCol="0" anchor="t">
            <a:spAutoFit/>
          </a:bodyPr>
          <a:lstStyle/>
          <a:p>
            <a:pPr marL="453390" lvl="1" indent="-226695" algn="l">
              <a:lnSpc>
                <a:spcPts val="2940"/>
              </a:lnSpc>
              <a:buFont typeface="Arial"/>
              <a:buChar char="•"/>
            </a:pPr>
            <a:r>
              <a:rPr lang="en-US" sz="2100">
                <a:solidFill>
                  <a:srgbClr val="D9D9D9"/>
                </a:solidFill>
                <a:latin typeface="Open Sans"/>
              </a:rPr>
              <a:t>In winning decks, certain words show up a lot.</a:t>
            </a:r>
          </a:p>
          <a:p>
            <a:pPr marL="453390" lvl="1" indent="-226695" algn="l">
              <a:lnSpc>
                <a:spcPts val="2940"/>
              </a:lnSpc>
              <a:buFont typeface="Arial"/>
              <a:buChar char="•"/>
            </a:pPr>
            <a:r>
              <a:rPr lang="en-US" sz="2100">
                <a:solidFill>
                  <a:srgbClr val="D9D9D9"/>
                </a:solidFill>
                <a:latin typeface="Open Sans"/>
              </a:rPr>
              <a:t> These words usually represent important things like powerful abilities or common strategies. </a:t>
            </a:r>
          </a:p>
          <a:p>
            <a:pPr marL="906780" lvl="2" indent="-302260" algn="l">
              <a:lnSpc>
                <a:spcPts val="2940"/>
              </a:lnSpc>
              <a:buFont typeface="Arial"/>
              <a:buChar char="⚬"/>
            </a:pPr>
            <a:r>
              <a:rPr lang="en-US" sz="2100">
                <a:solidFill>
                  <a:srgbClr val="D9D9D9"/>
                </a:solidFill>
                <a:latin typeface="Open Sans"/>
              </a:rPr>
              <a:t>For example, words like "attack," "defense," "special moves," or "big creatures" are common. </a:t>
            </a:r>
          </a:p>
          <a:p>
            <a:pPr marL="906780" lvl="2" indent="-302260" algn="l">
              <a:lnSpc>
                <a:spcPts val="2940"/>
              </a:lnSpc>
              <a:buFont typeface="Arial"/>
              <a:buChar char="⚬"/>
            </a:pPr>
            <a:r>
              <a:rPr lang="en-US" sz="2100">
                <a:solidFill>
                  <a:srgbClr val="D9D9D9"/>
                </a:solidFill>
                <a:latin typeface="Open Sans"/>
              </a:rPr>
              <a:t>The number of times these words appear can vary depending on what strategies are popular at the time. </a:t>
            </a:r>
          </a:p>
          <a:p>
            <a:pPr marL="906780" lvl="2" indent="-302260" algn="l">
              <a:lnSpc>
                <a:spcPts val="2940"/>
              </a:lnSpc>
              <a:buFont typeface="Arial"/>
              <a:buChar char="⚬"/>
            </a:pPr>
            <a:r>
              <a:rPr lang="en-US" sz="2100">
                <a:solidFill>
                  <a:srgbClr val="D9D9D9"/>
                </a:solidFill>
                <a:latin typeface="Open Sans"/>
              </a:rPr>
              <a:t>So, in a nutshell, winning decks often use certain keywords quite frequently to build their strategies effectively.</a:t>
            </a:r>
          </a:p>
        </p:txBody>
      </p:sp>
      <p:sp>
        <p:nvSpPr>
          <p:cNvPr id="18" name="TextBox 18"/>
          <p:cNvSpPr txBox="1"/>
          <p:nvPr/>
        </p:nvSpPr>
        <p:spPr>
          <a:xfrm>
            <a:off x="398526" y="90971"/>
            <a:ext cx="16894589" cy="854076"/>
          </a:xfrm>
          <a:prstGeom prst="rect">
            <a:avLst/>
          </a:prstGeom>
        </p:spPr>
        <p:txBody>
          <a:bodyPr lIns="0" tIns="0" rIns="0" bIns="0" rtlCol="0" anchor="t">
            <a:spAutoFit/>
          </a:bodyPr>
          <a:lstStyle/>
          <a:p>
            <a:pPr algn="ctr">
              <a:lnSpc>
                <a:spcPts val="6999"/>
              </a:lnSpc>
              <a:spcBef>
                <a:spcPct val="0"/>
              </a:spcBef>
            </a:pPr>
            <a:r>
              <a:rPr lang="en-US" sz="4999">
                <a:solidFill>
                  <a:srgbClr val="FFFFFF"/>
                </a:solidFill>
                <a:latin typeface="Slopes"/>
              </a:rPr>
              <a:t>How frequently do specific keywords appear in winning decks?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041285"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4859431" y="2987509"/>
            <a:ext cx="8637895" cy="5182737"/>
          </a:xfrm>
          <a:custGeom>
            <a:avLst/>
            <a:gdLst/>
            <a:ahLst/>
            <a:cxnLst/>
            <a:rect l="l" t="t" r="r" b="b"/>
            <a:pathLst>
              <a:path w="8637895" h="5182737">
                <a:moveTo>
                  <a:pt x="0" y="0"/>
                </a:moveTo>
                <a:lnTo>
                  <a:pt x="8637895" y="0"/>
                </a:lnTo>
                <a:lnTo>
                  <a:pt x="8637895" y="5182737"/>
                </a:lnTo>
                <a:lnTo>
                  <a:pt x="0" y="518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Freeform 10"/>
          <p:cNvSpPr/>
          <p:nvPr/>
        </p:nvSpPr>
        <p:spPr>
          <a:xfrm>
            <a:off x="0" y="8507392"/>
            <a:ext cx="18288000" cy="1808027"/>
          </a:xfrm>
          <a:custGeom>
            <a:avLst/>
            <a:gdLst/>
            <a:ahLst/>
            <a:cxnLst/>
            <a:rect l="l" t="t" r="r" b="b"/>
            <a:pathLst>
              <a:path w="18288000" h="1808027">
                <a:moveTo>
                  <a:pt x="0" y="0"/>
                </a:moveTo>
                <a:lnTo>
                  <a:pt x="18288000" y="0"/>
                </a:lnTo>
                <a:lnTo>
                  <a:pt x="18288000" y="1808027"/>
                </a:lnTo>
                <a:lnTo>
                  <a:pt x="0" y="1808027"/>
                </a:lnTo>
                <a:lnTo>
                  <a:pt x="0" y="0"/>
                </a:lnTo>
                <a:close/>
              </a:path>
            </a:pathLst>
          </a:custGeom>
          <a:blipFill>
            <a:blip r:embed="rId5"/>
            <a:stretch>
              <a:fillRect t="-168981" b="-299980"/>
            </a:stretch>
          </a:blipFill>
        </p:spPr>
        <p:txBody>
          <a:bodyPr/>
          <a:lstStyle/>
          <a:p>
            <a:endParaRPr lang="en-US"/>
          </a:p>
        </p:txBody>
      </p:sp>
      <p:sp>
        <p:nvSpPr>
          <p:cNvPr id="11" name="TextBox 11"/>
          <p:cNvSpPr txBox="1"/>
          <p:nvPr/>
        </p:nvSpPr>
        <p:spPr>
          <a:xfrm>
            <a:off x="308705" y="581959"/>
            <a:ext cx="17739346" cy="863600"/>
          </a:xfrm>
          <a:prstGeom prst="rect">
            <a:avLst/>
          </a:prstGeom>
        </p:spPr>
        <p:txBody>
          <a:bodyPr lIns="0" tIns="0" rIns="0" bIns="0" rtlCol="0" anchor="t">
            <a:spAutoFit/>
          </a:bodyPr>
          <a:lstStyle/>
          <a:p>
            <a:pPr algn="ctr">
              <a:lnSpc>
                <a:spcPts val="7000"/>
              </a:lnSpc>
              <a:spcBef>
                <a:spcPct val="0"/>
              </a:spcBef>
            </a:pPr>
            <a:r>
              <a:rPr lang="en-US" sz="5000">
                <a:solidFill>
                  <a:srgbClr val="FFFFFF"/>
                </a:solidFill>
                <a:latin typeface="Slopes"/>
              </a:rPr>
              <a:t>Which colors dominate tournament decks in terms of frequency?</a:t>
            </a:r>
          </a:p>
        </p:txBody>
      </p:sp>
      <p:sp>
        <p:nvSpPr>
          <p:cNvPr id="12" name="TextBox 12"/>
          <p:cNvSpPr txBox="1"/>
          <p:nvPr/>
        </p:nvSpPr>
        <p:spPr>
          <a:xfrm>
            <a:off x="333137" y="1666709"/>
            <a:ext cx="17690482" cy="1054100"/>
          </a:xfrm>
          <a:prstGeom prst="rect">
            <a:avLst/>
          </a:prstGeom>
        </p:spPr>
        <p:txBody>
          <a:bodyPr lIns="0" tIns="0" rIns="0" bIns="0" rtlCol="0" anchor="t">
            <a:spAutoFit/>
          </a:bodyPr>
          <a:lstStyle/>
          <a:p>
            <a:pPr algn="ctr">
              <a:lnSpc>
                <a:spcPts val="2800"/>
              </a:lnSpc>
            </a:pPr>
            <a:r>
              <a:rPr lang="en-US" sz="2000">
                <a:solidFill>
                  <a:srgbClr val="FFFFFF"/>
                </a:solidFill>
                <a:latin typeface="Canva Sans"/>
              </a:rPr>
              <a:t>Lands are the largest bar on the chart; these are not creatures or spells.</a:t>
            </a:r>
          </a:p>
          <a:p>
            <a:pPr algn="ctr">
              <a:lnSpc>
                <a:spcPts val="2800"/>
              </a:lnSpc>
            </a:pPr>
            <a:r>
              <a:rPr lang="en-US" sz="2000">
                <a:solidFill>
                  <a:srgbClr val="FFFFFF"/>
                </a:solidFill>
                <a:latin typeface="Canva Sans"/>
              </a:rPr>
              <a:t>The most common colors (of creatures and spells) are black, colorless, and blue.</a:t>
            </a:r>
          </a:p>
          <a:p>
            <a:pPr algn="ctr">
              <a:lnSpc>
                <a:spcPts val="2800"/>
              </a:lnSpc>
              <a:spcBef>
                <a:spcPct val="0"/>
              </a:spcBef>
            </a:pPr>
            <a:r>
              <a:rPr lang="en-US" sz="2000">
                <a:solidFill>
                  <a:srgbClr val="FFFFFF"/>
                </a:solidFill>
                <a:latin typeface="Canva Sans"/>
              </a:rPr>
              <a:t>This suggests deck builders looking to build competitive decks should use archetypes related to these colors.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144500"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262635" y="5274329"/>
            <a:ext cx="8977431" cy="9028888"/>
          </a:xfrm>
          <a:custGeom>
            <a:avLst/>
            <a:gdLst/>
            <a:ahLst/>
            <a:cxnLst/>
            <a:rect l="l" t="t" r="r" b="b"/>
            <a:pathLst>
              <a:path w="8977431" h="9028888">
                <a:moveTo>
                  <a:pt x="0" y="0"/>
                </a:moveTo>
                <a:lnTo>
                  <a:pt x="8977430" y="0"/>
                </a:lnTo>
                <a:lnTo>
                  <a:pt x="8977430" y="9028887"/>
                </a:lnTo>
                <a:lnTo>
                  <a:pt x="0" y="9028887"/>
                </a:lnTo>
                <a:lnTo>
                  <a:pt x="0" y="0"/>
                </a:lnTo>
                <a:close/>
              </a:path>
            </a:pathLst>
          </a:custGeom>
          <a:blipFill>
            <a:blip r:embed="rId2">
              <a:alphaModFix amt="25000"/>
            </a:blip>
            <a:stretch>
              <a:fillRect r="-573"/>
            </a:stretch>
          </a:blipFill>
        </p:spPr>
        <p:txBody>
          <a:bodyPr/>
          <a:lstStyle/>
          <a:p>
            <a:endParaRPr lang="en-US"/>
          </a:p>
        </p:txBody>
      </p:sp>
      <p:sp>
        <p:nvSpPr>
          <p:cNvPr id="10" name="Freeform 10"/>
          <p:cNvSpPr/>
          <p:nvPr/>
        </p:nvSpPr>
        <p:spPr>
          <a:xfrm>
            <a:off x="1719220" y="4740598"/>
            <a:ext cx="7136431" cy="5345836"/>
          </a:xfrm>
          <a:custGeom>
            <a:avLst/>
            <a:gdLst/>
            <a:ahLst/>
            <a:cxnLst/>
            <a:rect l="l" t="t" r="r" b="b"/>
            <a:pathLst>
              <a:path w="7136431" h="5345836">
                <a:moveTo>
                  <a:pt x="0" y="0"/>
                </a:moveTo>
                <a:lnTo>
                  <a:pt x="7136432" y="0"/>
                </a:lnTo>
                <a:lnTo>
                  <a:pt x="7136432" y="5345835"/>
                </a:lnTo>
                <a:lnTo>
                  <a:pt x="0" y="53458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Freeform 11"/>
          <p:cNvSpPr/>
          <p:nvPr/>
        </p:nvSpPr>
        <p:spPr>
          <a:xfrm>
            <a:off x="9874207" y="4740598"/>
            <a:ext cx="7127781" cy="5345836"/>
          </a:xfrm>
          <a:custGeom>
            <a:avLst/>
            <a:gdLst/>
            <a:ahLst/>
            <a:cxnLst/>
            <a:rect l="l" t="t" r="r" b="b"/>
            <a:pathLst>
              <a:path w="7127781" h="5345836">
                <a:moveTo>
                  <a:pt x="0" y="0"/>
                </a:moveTo>
                <a:lnTo>
                  <a:pt x="7127781" y="0"/>
                </a:lnTo>
                <a:lnTo>
                  <a:pt x="7127781" y="5345835"/>
                </a:lnTo>
                <a:lnTo>
                  <a:pt x="0" y="53458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TextBox 12"/>
          <p:cNvSpPr txBox="1"/>
          <p:nvPr/>
        </p:nvSpPr>
        <p:spPr>
          <a:xfrm>
            <a:off x="1096258" y="498624"/>
            <a:ext cx="980073" cy="240591"/>
          </a:xfrm>
          <a:prstGeom prst="rect">
            <a:avLst/>
          </a:prstGeom>
        </p:spPr>
        <p:txBody>
          <a:bodyPr lIns="0" tIns="0" rIns="0" bIns="0" rtlCol="0" anchor="t">
            <a:spAutoFit/>
          </a:bodyPr>
          <a:lstStyle/>
          <a:p>
            <a:pPr algn="l">
              <a:lnSpc>
                <a:spcPts val="1960"/>
              </a:lnSpc>
              <a:spcBef>
                <a:spcPct val="0"/>
              </a:spcBef>
            </a:pPr>
            <a:r>
              <a:rPr lang="en-US" sz="1400">
                <a:solidFill>
                  <a:srgbClr val="000000"/>
                </a:solidFill>
                <a:latin typeface="Anton"/>
              </a:rPr>
              <a:t>BORCELLE</a:t>
            </a:r>
          </a:p>
        </p:txBody>
      </p:sp>
      <p:sp>
        <p:nvSpPr>
          <p:cNvPr id="13" name="TextBox 13"/>
          <p:cNvSpPr txBox="1"/>
          <p:nvPr/>
        </p:nvSpPr>
        <p:spPr>
          <a:xfrm>
            <a:off x="15940842"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000000"/>
                </a:solidFill>
                <a:latin typeface="Open Sans"/>
              </a:rPr>
              <a:t>Contact</a:t>
            </a:r>
          </a:p>
        </p:txBody>
      </p:sp>
      <p:sp>
        <p:nvSpPr>
          <p:cNvPr id="14" name="TextBox 14"/>
          <p:cNvSpPr txBox="1"/>
          <p:nvPr/>
        </p:nvSpPr>
        <p:spPr>
          <a:xfrm>
            <a:off x="6332929" y="670469"/>
            <a:ext cx="5622143" cy="1140460"/>
          </a:xfrm>
          <a:prstGeom prst="rect">
            <a:avLst/>
          </a:prstGeom>
        </p:spPr>
        <p:txBody>
          <a:bodyPr lIns="0" tIns="0" rIns="0" bIns="0" rtlCol="0" anchor="t">
            <a:spAutoFit/>
          </a:bodyPr>
          <a:lstStyle/>
          <a:p>
            <a:pPr algn="l">
              <a:lnSpc>
                <a:spcPts val="9169"/>
              </a:lnSpc>
            </a:pPr>
            <a:r>
              <a:rPr lang="en-US" sz="6999">
                <a:solidFill>
                  <a:srgbClr val="FFFFFF"/>
                </a:solidFill>
                <a:latin typeface="Slopes"/>
              </a:rPr>
              <a:t>LINEAR MODELLING </a:t>
            </a:r>
          </a:p>
        </p:txBody>
      </p:sp>
      <p:sp>
        <p:nvSpPr>
          <p:cNvPr id="15" name="TextBox 15"/>
          <p:cNvSpPr txBox="1"/>
          <p:nvPr/>
        </p:nvSpPr>
        <p:spPr>
          <a:xfrm>
            <a:off x="1586295" y="2113824"/>
            <a:ext cx="15905504" cy="2463800"/>
          </a:xfrm>
          <a:prstGeom prst="rect">
            <a:avLst/>
          </a:prstGeom>
        </p:spPr>
        <p:txBody>
          <a:bodyPr lIns="0" tIns="0" rIns="0" bIns="0" rtlCol="0" anchor="t">
            <a:spAutoFit/>
          </a:bodyPr>
          <a:lstStyle/>
          <a:p>
            <a:pPr marL="431801" lvl="1" indent="-215900" algn="l">
              <a:lnSpc>
                <a:spcPts val="2800"/>
              </a:lnSpc>
              <a:buFont typeface="Arial"/>
              <a:buChar char="•"/>
            </a:pPr>
            <a:r>
              <a:rPr lang="en-US" sz="2000">
                <a:solidFill>
                  <a:srgbClr val="FFFFFF"/>
                </a:solidFill>
                <a:latin typeface="Open Sans"/>
              </a:rPr>
              <a:t>We wanted to see the relationship between the age of cards used and their value in USD to see if there was a relationship between the cost of the cards and how old they were. With an R value of 0.08, </a:t>
            </a:r>
          </a:p>
          <a:p>
            <a:pPr algn="l">
              <a:lnSpc>
                <a:spcPts val="2800"/>
              </a:lnSpc>
            </a:pPr>
            <a:endParaRPr lang="en-US" sz="2000">
              <a:solidFill>
                <a:srgbClr val="FFFFFF"/>
              </a:solidFill>
              <a:latin typeface="Open Sans"/>
            </a:endParaRPr>
          </a:p>
          <a:p>
            <a:pPr marL="431801" lvl="1" indent="-215900" algn="l">
              <a:lnSpc>
                <a:spcPts val="2800"/>
              </a:lnSpc>
              <a:buFont typeface="Arial"/>
              <a:buChar char="•"/>
            </a:pPr>
            <a:r>
              <a:rPr lang="en-US" sz="2000">
                <a:solidFill>
                  <a:srgbClr val="FFFFFF"/>
                </a:solidFill>
                <a:latin typeface="Open Sans"/>
              </a:rPr>
              <a:t>We saw there was no relationship. To look further, we did several more regressions, looking at each classification of rarity: common, uncommon, rare, and mythic. </a:t>
            </a:r>
          </a:p>
          <a:p>
            <a:pPr algn="l">
              <a:lnSpc>
                <a:spcPts val="2800"/>
              </a:lnSpc>
            </a:pPr>
            <a:endParaRPr lang="en-US" sz="2000">
              <a:solidFill>
                <a:srgbClr val="FFFFFF"/>
              </a:solidFill>
              <a:latin typeface="Open Sans"/>
            </a:endParaRPr>
          </a:p>
          <a:p>
            <a:pPr marL="431801" lvl="1" indent="-215900" algn="l">
              <a:lnSpc>
                <a:spcPts val="2800"/>
              </a:lnSpc>
              <a:buFont typeface="Arial"/>
              <a:buChar char="•"/>
            </a:pPr>
            <a:r>
              <a:rPr lang="en-US" sz="2000">
                <a:solidFill>
                  <a:srgbClr val="FFFFFF"/>
                </a:solidFill>
                <a:latin typeface="Open Sans"/>
              </a:rPr>
              <a:t>However, even when broken down by rarity, we see there is little to no relationship between the age of the cards and the value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144500" y="-3368131"/>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alphaModFix amt="25000"/>
            </a:blip>
            <a:stretch>
              <a:fillRect/>
            </a:stretch>
          </a:blipFill>
        </p:spPr>
        <p:txBody>
          <a:bodyPr/>
          <a:lstStyle/>
          <a:p>
            <a:endParaRPr lang="en-US"/>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591C53">
                    <a:alpha val="100000"/>
                  </a:srgbClr>
                </a:gs>
                <a:gs pos="100000">
                  <a:srgbClr val="FF1F76">
                    <a:alpha val="100000"/>
                  </a:srgbClr>
                </a:gs>
              </a:gsLst>
              <a:lin ang="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25000"/>
            </a:blip>
            <a:stretch>
              <a:fillRect l="-28263" t="-19179" b="-9083"/>
            </a:stretch>
          </a:blipFill>
        </p:spPr>
        <p:txBody>
          <a:bodyPr/>
          <a:lstStyle/>
          <a:p>
            <a:endParaRPr lang="en-US"/>
          </a:p>
        </p:txBody>
      </p:sp>
      <p:sp>
        <p:nvSpPr>
          <p:cNvPr id="10" name="Freeform 10"/>
          <p:cNvSpPr/>
          <p:nvPr/>
        </p:nvSpPr>
        <p:spPr>
          <a:xfrm>
            <a:off x="842792" y="3102805"/>
            <a:ext cx="7763756" cy="5822817"/>
          </a:xfrm>
          <a:custGeom>
            <a:avLst/>
            <a:gdLst/>
            <a:ahLst/>
            <a:cxnLst/>
            <a:rect l="l" t="t" r="r" b="b"/>
            <a:pathLst>
              <a:path w="7763756" h="5822817">
                <a:moveTo>
                  <a:pt x="0" y="0"/>
                </a:moveTo>
                <a:lnTo>
                  <a:pt x="7763756" y="0"/>
                </a:lnTo>
                <a:lnTo>
                  <a:pt x="7763756" y="5822817"/>
                </a:lnTo>
                <a:lnTo>
                  <a:pt x="0" y="582281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TextBox 11"/>
          <p:cNvSpPr txBox="1"/>
          <p:nvPr/>
        </p:nvSpPr>
        <p:spPr>
          <a:xfrm>
            <a:off x="6332929" y="670469"/>
            <a:ext cx="5622143" cy="1140460"/>
          </a:xfrm>
          <a:prstGeom prst="rect">
            <a:avLst/>
          </a:prstGeom>
        </p:spPr>
        <p:txBody>
          <a:bodyPr lIns="0" tIns="0" rIns="0" bIns="0" rtlCol="0" anchor="t">
            <a:spAutoFit/>
          </a:bodyPr>
          <a:lstStyle/>
          <a:p>
            <a:pPr algn="l">
              <a:lnSpc>
                <a:spcPts val="9169"/>
              </a:lnSpc>
            </a:pPr>
            <a:r>
              <a:rPr lang="en-US" sz="6999">
                <a:solidFill>
                  <a:srgbClr val="FFFFFF"/>
                </a:solidFill>
                <a:latin typeface="Slopes"/>
              </a:rPr>
              <a:t>ADDITIONAL INFO:</a:t>
            </a:r>
          </a:p>
        </p:txBody>
      </p:sp>
      <p:sp>
        <p:nvSpPr>
          <p:cNvPr id="12" name="TextBox 12"/>
          <p:cNvSpPr txBox="1"/>
          <p:nvPr/>
        </p:nvSpPr>
        <p:spPr>
          <a:xfrm>
            <a:off x="3435536" y="1791879"/>
            <a:ext cx="13168438" cy="701675"/>
          </a:xfrm>
          <a:prstGeom prst="rect">
            <a:avLst/>
          </a:prstGeom>
        </p:spPr>
        <p:txBody>
          <a:bodyPr lIns="0" tIns="0" rIns="0" bIns="0" rtlCol="0" anchor="t">
            <a:spAutoFit/>
          </a:bodyPr>
          <a:lstStyle/>
          <a:p>
            <a:pPr marL="431801" lvl="1" indent="-215900" algn="l">
              <a:lnSpc>
                <a:spcPts val="2800"/>
              </a:lnSpc>
              <a:buFont typeface="Arial"/>
              <a:buChar char="•"/>
            </a:pPr>
            <a:r>
              <a:rPr lang="en-US" sz="2000">
                <a:solidFill>
                  <a:srgbClr val="FFFFFF"/>
                </a:solidFill>
                <a:latin typeface="Open Sans"/>
              </a:rPr>
              <a:t>Only 2 decks were used in all four tournaments and a pie chart braking down the use of common, uncommon, rare and mythic cards showing rare being the most used by more than half.</a:t>
            </a:r>
          </a:p>
        </p:txBody>
      </p:sp>
      <p:sp>
        <p:nvSpPr>
          <p:cNvPr id="13" name="Freeform 13"/>
          <p:cNvSpPr/>
          <p:nvPr/>
        </p:nvSpPr>
        <p:spPr>
          <a:xfrm>
            <a:off x="9484583" y="3102805"/>
            <a:ext cx="7808533" cy="5849301"/>
          </a:xfrm>
          <a:custGeom>
            <a:avLst/>
            <a:gdLst/>
            <a:ahLst/>
            <a:cxnLst/>
            <a:rect l="l" t="t" r="r" b="b"/>
            <a:pathLst>
              <a:path w="7808533" h="5849301">
                <a:moveTo>
                  <a:pt x="0" y="0"/>
                </a:moveTo>
                <a:lnTo>
                  <a:pt x="7808533" y="0"/>
                </a:lnTo>
                <a:lnTo>
                  <a:pt x="7808533" y="5849301"/>
                </a:lnTo>
                <a:lnTo>
                  <a:pt x="0" y="584930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1015</Words>
  <Application>Microsoft Office PowerPoint</Application>
  <PresentationFormat>Custom</PresentationFormat>
  <Paragraphs>92</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Canva Sans Bold</vt:lpstr>
      <vt:lpstr>Open Sans</vt:lpstr>
      <vt:lpstr>Canva Sans</vt:lpstr>
      <vt:lpstr>Open Sans Bold</vt:lpstr>
      <vt:lpstr>Calibri</vt:lpstr>
      <vt:lpstr>Arial</vt:lpstr>
      <vt:lpstr>Slopes</vt:lpstr>
      <vt:lpstr>Anton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Thank you</dc:title>
  <dc:creator>Judith Landa</dc:creator>
  <cp:lastModifiedBy>Judith Landa</cp:lastModifiedBy>
  <cp:revision>2</cp:revision>
  <dcterms:created xsi:type="dcterms:W3CDTF">2006-08-16T00:00:00Z</dcterms:created>
  <dcterms:modified xsi:type="dcterms:W3CDTF">2024-06-09T23:34:09Z</dcterms:modified>
  <dc:identifier>DAGHZUL0CAQ</dc:identifier>
</cp:coreProperties>
</file>

<file path=docProps/thumbnail.jpeg>
</file>